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embeddedFontLst>
    <p:embeddedFont>
      <p:font typeface="Raleway Medium" panose="020B060402020202020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
      <p:font typeface="Vidaloka" panose="020B0604020202020204" charset="0"/>
      <p:regular r:id="rId22"/>
    </p:embeddedFont>
    <p:embeddedFont>
      <p:font typeface="Playfair Display" panose="020B0604020202020204" charset="0"/>
      <p:regular r:id="rId23"/>
      <p:bold r:id="rId24"/>
      <p:italic r:id="rId25"/>
      <p:boldItalic r:id="rId26"/>
    </p:embeddedFont>
    <p:embeddedFont>
      <p:font typeface="Montserrat Medium" panose="020B0604020202020204" charset="0"/>
      <p:regular r:id="rId27"/>
      <p:bold r:id="rId28"/>
      <p:italic r:id="rId29"/>
      <p:boldItalic r:id="rId30"/>
    </p:embeddedFont>
    <p:embeddedFont>
      <p:font typeface="Montserrat SemiBold" panose="020B0604020202020204" charset="0"/>
      <p:regular r:id="rId31"/>
      <p:bold r:id="rId32"/>
      <p:italic r:id="rId33"/>
      <p:boldItalic r:id="rId34"/>
    </p:embeddedFont>
    <p:embeddedFont>
      <p:font typeface="Montserrat" panose="020B0604020202020204" charset="0"/>
      <p:regular r:id="rId35"/>
      <p:bold r:id="rId36"/>
      <p:italic r:id="rId37"/>
      <p:boldItalic r:id="rId38"/>
    </p:embeddedFont>
    <p:embeddedFont>
      <p:font typeface="Raleway"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2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9" Type="http://schemas.openxmlformats.org/officeDocument/2006/relationships/font" Target="fonts/font26.fntdata"/><Relationship Id="rId21" Type="http://schemas.openxmlformats.org/officeDocument/2006/relationships/font" Target="fonts/font8.fntdata"/><Relationship Id="rId34" Type="http://schemas.openxmlformats.org/officeDocument/2006/relationships/font" Target="fonts/font21.fntdata"/><Relationship Id="rId42" Type="http://schemas.openxmlformats.org/officeDocument/2006/relationships/font" Target="fonts/font2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3.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font" Target="fonts/font24.fntdata"/><Relationship Id="rId40" Type="http://schemas.openxmlformats.org/officeDocument/2006/relationships/font" Target="fonts/font2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font" Target="fonts/font23.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font" Target="fonts/font2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38" Type="http://schemas.openxmlformats.org/officeDocument/2006/relationships/font" Target="fonts/font25.fntdata"/><Relationship Id="rId46" Type="http://schemas.openxmlformats.org/officeDocument/2006/relationships/tableStyles" Target="tableStyles.xml"/><Relationship Id="rId20" Type="http://schemas.openxmlformats.org/officeDocument/2006/relationships/font" Target="fonts/font7.fntdata"/><Relationship Id="rId41"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i-FI" sz="1200" b="0" i="0" u="none" strike="noStrike" cap="none">
                <a:solidFill>
                  <a:schemeClr val="dk1"/>
                </a:solidFill>
                <a:latin typeface="Calibri"/>
                <a:ea typeface="Calibri"/>
                <a:cs typeface="Calibri"/>
                <a:sym typeface="Calibri"/>
              </a:rPr>
              <a:t>Käy diat ja muistiinpanoriveille kirjoitetut tekstit läpi ennen esiintymistä. Koko sisällön esittelyyn kuluu noin 15-25 min.</a:t>
            </a:r>
            <a:endParaRPr sz="1200" b="0" i="0" u="none" strike="noStrike" cap="none">
              <a:solidFill>
                <a:schemeClr val="dk1"/>
              </a:solidFill>
              <a:latin typeface="Calibri"/>
              <a:ea typeface="Calibri"/>
              <a:cs typeface="Calibri"/>
              <a:sym typeface="Calibri"/>
            </a:endParaRPr>
          </a:p>
        </p:txBody>
      </p:sp>
      <p:sp>
        <p:nvSpPr>
          <p:cNvPr id="65" name="Google Shape;6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224120eda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224120eda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fi-FI"/>
              <a:t>Otaniemen kampuksella ja teekkarikylässä on tarjolla joka päivä jotain opiskelijoille. Alueella on runsaasti opiskelija-asuntoja ja monta edullista opiskelijaruokalaa. Kerhoilla ja yhdistyksillä on harrastusmahdollisuuksia jokaiseen kiinnostuksen kohteeseen bändeistä ja tanssista oman alan ammattiainekerhoihin. Otaniemestä löytyy lukuisia yhdistystiloja, jotka ovat vuokrattavissa erilaisia tarpeita varten. Yhteisvoimin järjestetään myös tutor-toimintaa, juhlia, spektaakkeleita ja liikuntatapahtumia.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dc08b1725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dc08b1725_1_2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a:t>Voit tutustua lisää opintoalaamme killan nettisivuilta, Facebookista tai Instagrammista!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a3e41cc72_0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a3e41cc72_0_7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a:t>Rakennetun ympäristön pääaineeseen voi päästä pelkällä ylioppilastodistuksella, pääsykokeella tai näiden yhteispisteillä vuoteen 2019 asti. Vuoden 2020 jälkeen sisään pääse joko todistusvalinnassa tai pääsykokeella. Omaa kiintiötä ei tarvitse itse tietää, sillä koulut laskevat automaattisesti kullekin opiskelijalle parhaan kiintiön. Pääsykokeessa tulee tehdä 3 matematiikan tehtävää sekä 3 valinnaista tehtävää. Valinnaiset tehtävät valitaan fysiikan, kemian tai tekniikan alan luovaa ongelmanratkaisutaitoa mittaavien tehtävien välillä.</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fi-FI"/>
              <a:t>RYMin sisäänottokiintiö on yleensä 40-50, ensikertalaiskiintiö vaihtelee välillä 35%-50%. Pelkän pääsykokeen tekevien sisäänpääsyraja on n. 15/40 pistettä. Pääsykokeen ja ylioppilastodistuksen yhteispisteillä sisäänpääsyraja on ollut n. 30/66.</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fi-FI"/>
              <a:t>Kauppatieteen sekä taiteiden ja suunnittelun korkeakouluun on täysin erilliset pääsykokeet, joihin ei haeta kyseisessä yhteisvalinnassa.</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a3e41cc72_0_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a3e41cc72_0_7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a:t>Rakennetun ympäristön opinnot koostuvat perusopinnoista ja pääaineopinnoista jotka ovat n. 2/3 kanditutkinnosta. Tämän lisäksi opintoihin kuuluu vapaasti sivuaine sekä muita vapaasti valittavia kursseja.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a3e41cc72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a3e41cc72_0_8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fi-FI"/>
              <a:t>Kaikissa teknillisissä pääaineissa perusopinnot ovat keskenään lähes samat. Ensimmäisenä vuonna opinnot ovat yleispiirteisiä teknillisiä opintoja, kuten luonnontieteitä. Lisäksi opintoihin kuuluu koodauksen perusteita ja tietotekniikan sovellusten käyttöä.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a3e41cc72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a3e41cc72_0_8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fi-FI"/>
              <a:t>Omissa pääaineopinnoissa käsitellään paljon rakennetun ympäristön vaikutusta kestävään kehitykseen. Tätä varten opinnoissa kehitetään esimerkiksi oikeudellisten perusteiden ja tilastollisten menetelmien hallintaa. Lisäksi ryhmätyötaitoja ja visuaalisten esitysten tekoa harjoitellaan kartta-analyysien ja projektitöiden avulla. </a:t>
            </a:r>
            <a:endParaRPr/>
          </a:p>
          <a:p>
            <a:pPr marL="0" lvl="0" indent="0" algn="l" rtl="0">
              <a:spcBef>
                <a:spcPts val="0"/>
              </a:spcBef>
              <a:spcAft>
                <a:spcPts val="0"/>
              </a:spcAft>
              <a:buNone/>
            </a:pPr>
            <a:r>
              <a:rPr lang="fi-FI"/>
              <a:t>Rakennetun ympäristön pääaine suuntautuu kahteen englanninkieliseen maisteriohjelmaan: kiinteistötalouteen sekä maankäytön suunnitteluun ja liikennetekniikkaan. Maisteriohjelmat syventyvät kandivaiheen pääaineopintoihin. Omien kiinnostusten mukaisesti johtaminen, talous tai laki voivat korostua kiinteistötalouden opinnoissa ja projektityöt, yhdyskuntasuunnittelu tai laskeminen (kuten ennusteet ja vaikutusten arviointi) voivat korostua maankäytön suunnittelussa ja liikennetekniikassa. Diassa on esitetty muutamia kursseja, jotka kuuluvat kuhunkin pääaineeseen.</a:t>
            </a:r>
            <a:endParaRPr/>
          </a:p>
          <a:p>
            <a:pPr marL="0" lvl="0" indent="0" algn="l" rtl="0">
              <a:spcBef>
                <a:spcPts val="0"/>
              </a:spcBef>
              <a:spcAft>
                <a:spcPts val="0"/>
              </a:spcAft>
              <a:buNone/>
            </a:pPr>
            <a:r>
              <a:rPr lang="fi-FI"/>
              <a:t>(Kurssinimet suomeksi)</a:t>
            </a:r>
            <a:endParaRPr/>
          </a:p>
          <a:p>
            <a:pPr marL="0" lvl="0" indent="0" algn="l" rtl="0">
              <a:spcBef>
                <a:spcPts val="0"/>
              </a:spcBef>
              <a:spcAft>
                <a:spcPts val="0"/>
              </a:spcAft>
              <a:buNone/>
            </a:pPr>
            <a:r>
              <a:rPr lang="fi-FI"/>
              <a:t>SPT: Suunnittelustudio, Kaupunki- ja aluekehitys, Liikennemallinnus</a:t>
            </a:r>
            <a:endParaRPr/>
          </a:p>
          <a:p>
            <a:pPr marL="0" lvl="0" indent="0" algn="l" rtl="0">
              <a:spcBef>
                <a:spcPts val="0"/>
              </a:spcBef>
              <a:spcAft>
                <a:spcPts val="0"/>
              </a:spcAft>
              <a:buClr>
                <a:schemeClr val="dk1"/>
              </a:buClr>
              <a:buFont typeface="Arial"/>
              <a:buNone/>
            </a:pPr>
            <a:r>
              <a:rPr lang="fi-FI"/>
              <a:t>REC: Kiinteistörahoitus, Toimitilojen ja kiinteistöjen hallinta, Kaupunkitaloustiede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d48b5b44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d48b5b44e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a:t>Rakennetun ympäristön kanditutkinnossa on paljon varaa valita itseä kiinnostavia kursseja, sillä kolmannes opinnoista koostuu sivuaineesta ja vapaavalintaisista opinnoista. Aalto-yliopisto koostuu neljästä teknillisestä korkeakoulusta, kauppakorkeakoulusta ja taiteiden ja suunnittelun korkeakoulusta. Liikkuvuus kurssivalinnoissa on tehty helpoksi kaikkien näiden koulujen välillä. Lisäksi joustavaa opinto-oikeutta voi myös hakea muista yliopistoista. Sivuaineen on koostuttava tietystä kokonaisuudesta, joita on useita tarjolla. Rakennetun ympäristön opiskelijat valitsevat usein diassa lueteltuja sivuaineita. Vapaavalintaisiin opintoihin voi ottaa lähes mitä vaan tutoroinnista kielten opintoihin tai valita toisen sivuainekokonaisuuden.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dc08b1725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dc08b1725_1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a:t>Diplomi-insinööriksi valmistuttua palkkasuositus on 3740 e/kk. Lisäksi opintojen aikana palkkasuosituksia voi seurata teekkaripalkkasuosituksista, jotka perustuvat suoritettujen opintopisteiden määrään. Esimerkiksi kanditutkinnon suoritettua palkkasuositus on 2380 e/kk. Työllistymistilanne on rakennetun ympäristön diplomi-insinööreillä todella hyvä. Tutkinto ei suuntaa suoraan mihinkään yksittäiseen ammattiin, vaan mahdollisuudet ovat laajat. Monet päätyvät suunnittelijoiksi, asijantuntijoiksi, konsulteiksi ja analyytikoiksi. Lisäksi monista tulee projektipäälliköitä tai jonkin tason johtajia. Työnantajien joukko on yhtä värikäs, sillä suuret kansainväliset yritykset, pienet konsulttitoimistot ja kunnat tarvitsevat alamme ammattilaisia.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f484de6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f484de66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a:t>Raide-Jokeri:</a:t>
            </a:r>
            <a:endParaRPr/>
          </a:p>
          <a:p>
            <a:pPr marL="0" lvl="0" indent="0" algn="l" rtl="0">
              <a:spcBef>
                <a:spcPts val="0"/>
              </a:spcBef>
              <a:spcAft>
                <a:spcPts val="0"/>
              </a:spcAft>
              <a:buNone/>
            </a:pPr>
            <a:r>
              <a:rPr lang="fi-FI"/>
              <a:t>-maankäytön suunnittelu: missä asumista, työpaikkoja, kouluja, palveluja, yms.</a:t>
            </a:r>
            <a:endParaRPr/>
          </a:p>
          <a:p>
            <a:pPr marL="0" lvl="0" indent="0" algn="l" rtl="0">
              <a:spcBef>
                <a:spcPts val="0"/>
              </a:spcBef>
              <a:spcAft>
                <a:spcPts val="0"/>
              </a:spcAft>
              <a:buNone/>
            </a:pPr>
            <a:r>
              <a:rPr lang="fi-FI"/>
              <a:t>-kapasiteetin arviointi: missä on käyttäjiä, kuinka paljon yhteen vaunuun mahtuu</a:t>
            </a:r>
            <a:endParaRPr/>
          </a:p>
          <a:p>
            <a:pPr marL="0" lvl="0" indent="0" algn="l" rtl="0">
              <a:spcBef>
                <a:spcPts val="0"/>
              </a:spcBef>
              <a:spcAft>
                <a:spcPts val="0"/>
              </a:spcAft>
              <a:buNone/>
            </a:pPr>
            <a:r>
              <a:rPr lang="fi-FI"/>
              <a:t>-työnaikaiset liikennejärjestelyt: jotta liikenne sujuu myös tietyön aikana, selkeät opasteet</a:t>
            </a:r>
            <a:endParaRPr/>
          </a:p>
          <a:p>
            <a:pPr marL="0" lvl="0" indent="0" algn="l" rtl="0">
              <a:spcBef>
                <a:spcPts val="0"/>
              </a:spcBef>
              <a:spcAft>
                <a:spcPts val="0"/>
              </a:spcAft>
              <a:buNone/>
            </a:pPr>
            <a:r>
              <a:rPr lang="fi-FI"/>
              <a:t>Tripla:</a:t>
            </a:r>
            <a:endParaRPr/>
          </a:p>
          <a:p>
            <a:pPr marL="0" lvl="0" indent="0" algn="l" rtl="0">
              <a:spcBef>
                <a:spcPts val="0"/>
              </a:spcBef>
              <a:spcAft>
                <a:spcPts val="0"/>
              </a:spcAft>
              <a:buNone/>
            </a:pPr>
            <a:r>
              <a:rPr lang="fi-FI"/>
              <a:t>-kaupallinen/markkinaselvitys:</a:t>
            </a:r>
            <a:r>
              <a:rPr lang="fi-FI">
                <a:solidFill>
                  <a:srgbClr val="000000"/>
                </a:solidFill>
              </a:rPr>
              <a:t> minkälaisia palveluita alueella on jo, </a:t>
            </a:r>
            <a:r>
              <a:rPr lang="fi-FI"/>
              <a:t>miten väestö tulee kehittymään, </a:t>
            </a:r>
            <a:r>
              <a:rPr lang="fi-FI">
                <a:solidFill>
                  <a:srgbClr val="000000"/>
                </a:solidFill>
              </a:rPr>
              <a:t>minkälaisia palveluita sinne tarvitaan tulevalla asukas- ja työpaikkamäärällä</a:t>
            </a:r>
            <a:endParaRPr>
              <a:solidFill>
                <a:srgbClr val="000000"/>
              </a:solidFill>
            </a:endParaRPr>
          </a:p>
          <a:p>
            <a:pPr marL="0" lvl="0" indent="0" algn="l" rtl="0">
              <a:spcBef>
                <a:spcPts val="0"/>
              </a:spcBef>
              <a:spcAft>
                <a:spcPts val="0"/>
              </a:spcAft>
              <a:buNone/>
            </a:pPr>
            <a:r>
              <a:rPr lang="fi-FI">
                <a:solidFill>
                  <a:srgbClr val="000000"/>
                </a:solidFill>
              </a:rPr>
              <a:t>-asiakas-/vuokralaishankinta</a:t>
            </a:r>
            <a:endParaRPr>
              <a:solidFill>
                <a:srgbClr val="000000"/>
              </a:solidFill>
            </a:endParaRPr>
          </a:p>
          <a:p>
            <a:pPr marL="0" lvl="0" indent="0" algn="l" rtl="0">
              <a:spcBef>
                <a:spcPts val="0"/>
              </a:spcBef>
              <a:spcAft>
                <a:spcPts val="0"/>
              </a:spcAft>
              <a:buNone/>
            </a:pPr>
            <a:r>
              <a:rPr lang="fi-FI">
                <a:solidFill>
                  <a:srgbClr val="000000"/>
                </a:solidFill>
              </a:rPr>
              <a:t>-suunnittelunohjaus: tehtävänä ohjata mm. rakenne-, arkkitehti-, sähkö-, ja talotekniikkasuunnittelijoita, jotta rakennuksesta tulee tavoitellun mukaiset ja asiakkaan vaatimusten mukaiset</a:t>
            </a:r>
            <a:endParaRPr>
              <a:solidFill>
                <a:srgbClr val="000000"/>
              </a:solidFill>
            </a:endParaRPr>
          </a:p>
          <a:p>
            <a:pPr marL="0" lvl="0" indent="0" algn="l" rtl="0">
              <a:spcBef>
                <a:spcPts val="0"/>
              </a:spcBef>
              <a:spcAft>
                <a:spcPts val="0"/>
              </a:spcAft>
              <a:buNone/>
            </a:pPr>
            <a:r>
              <a:rPr lang="fi-FI">
                <a:solidFill>
                  <a:srgbClr val="000000"/>
                </a:solidFill>
              </a:rPr>
              <a:t>-projekti-insinöörin tehtävät: projektipäällikön oikea käsi: avustavat tehtävät, asiakkaan ja suunnittelijoiden yhteyshenkilönä toimiminen, asiakas- ja suunnittelupalavereiden pitäminen, työmaan ohjaaminen asiakkaan toiveiden, työaikataulun ja suunnitelmien mukaisesti</a:t>
            </a:r>
            <a:endParaRPr>
              <a:solidFill>
                <a:srgbClr val="000000"/>
              </a:solidFill>
            </a:endParaRPr>
          </a:p>
          <a:p>
            <a:pPr marL="0" lvl="0" indent="0" algn="l" rtl="0">
              <a:spcBef>
                <a:spcPts val="0"/>
              </a:spcBef>
              <a:spcAft>
                <a:spcPts val="0"/>
              </a:spcAft>
              <a:buClr>
                <a:schemeClr val="dk1"/>
              </a:buClr>
              <a:buSzPts val="1100"/>
              <a:buFont typeface="Arial"/>
              <a:buNone/>
            </a:pPr>
            <a:r>
              <a:rPr lang="fi-FI"/>
              <a:t>-raideliikennejärjestelyt: raideliikenteen sujuvuuden varmistaminen työn aikana</a:t>
            </a:r>
            <a:endParaRPr>
              <a:solidFill>
                <a:srgbClr val="000000"/>
              </a:solidFill>
            </a:endParaRPr>
          </a:p>
          <a:p>
            <a:pPr marL="0" lvl="0" indent="0" algn="l" rtl="0">
              <a:spcBef>
                <a:spcPts val="0"/>
              </a:spcBef>
              <a:spcAft>
                <a:spcPts val="0"/>
              </a:spcAft>
              <a:buNone/>
            </a:pPr>
            <a:r>
              <a:rPr lang="fi-FI">
                <a:solidFill>
                  <a:srgbClr val="000000"/>
                </a:solidFill>
              </a:rPr>
              <a:t>Kalasatama:</a:t>
            </a:r>
            <a:endParaRPr>
              <a:solidFill>
                <a:srgbClr val="000000"/>
              </a:solidFill>
            </a:endParaRPr>
          </a:p>
          <a:p>
            <a:pPr marL="0" lvl="0" indent="0" algn="l" rtl="0">
              <a:spcBef>
                <a:spcPts val="0"/>
              </a:spcBef>
              <a:spcAft>
                <a:spcPts val="0"/>
              </a:spcAft>
              <a:buNone/>
            </a:pPr>
            <a:r>
              <a:rPr lang="fi-FI">
                <a:solidFill>
                  <a:srgbClr val="000000"/>
                </a:solidFill>
              </a:rPr>
              <a:t>-maankäytön suunnittelu: uusi alue, eli kaavoitus kuuluu isona osana maankäytön suunnitteluun (palveluiden, asuinrakennusten, työpaikkojen sijainnit ja laajuudet), MERITÄYTTÖ eli meren päälle rakennetaan lisää maata (täyttömaa)</a:t>
            </a:r>
            <a:endParaRPr>
              <a:solidFill>
                <a:srgbClr val="000000"/>
              </a:solidFill>
            </a:endParaRPr>
          </a:p>
          <a:p>
            <a:pPr marL="0" lvl="0" indent="0" algn="l" rtl="0">
              <a:spcBef>
                <a:spcPts val="0"/>
              </a:spcBef>
              <a:spcAft>
                <a:spcPts val="0"/>
              </a:spcAft>
              <a:buNone/>
            </a:pPr>
            <a:r>
              <a:rPr lang="fi-FI">
                <a:solidFill>
                  <a:srgbClr val="000000"/>
                </a:solidFill>
              </a:rPr>
              <a:t>-julkisen liikenteen suunnittelu: uuden alueen julkisen liikenteen yhteyksien suunnittelu (eli bussit)</a:t>
            </a:r>
            <a:endParaRPr>
              <a:solidFill>
                <a:srgbClr val="000000"/>
              </a:solidFill>
            </a:endParaRPr>
          </a:p>
          <a:p>
            <a:pPr marL="0" lvl="0" indent="0" algn="l" rtl="0">
              <a:spcBef>
                <a:spcPts val="0"/>
              </a:spcBef>
              <a:spcAft>
                <a:spcPts val="0"/>
              </a:spcAft>
              <a:buNone/>
            </a:pPr>
            <a:r>
              <a:rPr lang="fi-FI">
                <a:solidFill>
                  <a:srgbClr val="000000"/>
                </a:solidFill>
              </a:rPr>
              <a:t>-infrastruktuurin kehittäminen: teiden suunnittelu, tietoliikennekaapeleiden ja sähköverkon suunnittelu, vesi- ja viemäriverkko</a:t>
            </a:r>
            <a:endParaRPr>
              <a:solidFill>
                <a:srgbClr val="000000"/>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dc08b1725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dc08b1725_1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a:t>Otaniemessä on edullisia opiskelija-asuntoja tuhansille opiskelijoille. Lisää asuntoja ollaan rakentamassa, ja asumismuotoja on moniin eri tarpeisiin. Ympäri kampusta on tarjolla opiskelijoille edullisia ruokaloita auki maanantaista lauantaihin. Lisäksi kampuksen ja asuinalueen vieressä on tarjolla laadukkaita urheilumahdollisuuksia opiskelijaystävällisellä hinnalla.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1D1D1B"/>
        </a:solidFill>
        <a:effectLst/>
      </p:bgPr>
    </p:bg>
    <p:spTree>
      <p:nvGrpSpPr>
        <p:cNvPr id="1" name="Shape 13"/>
        <p:cNvGrpSpPr/>
        <p:nvPr/>
      </p:nvGrpSpPr>
      <p:grpSpPr>
        <a:xfrm>
          <a:off x="0" y="0"/>
          <a:ext cx="0" cy="0"/>
          <a:chOff x="0" y="0"/>
          <a:chExt cx="0" cy="0"/>
        </a:xfrm>
      </p:grpSpPr>
      <p:sp>
        <p:nvSpPr>
          <p:cNvPr id="14" name="Google Shape;14;p2"/>
          <p:cNvSpPr/>
          <p:nvPr/>
        </p:nvSpPr>
        <p:spPr>
          <a:xfrm>
            <a:off x="4497600" y="1830867"/>
            <a:ext cx="3196500" cy="3196500"/>
          </a:xfrm>
          <a:prstGeom prst="rect">
            <a:avLst/>
          </a:prstGeom>
          <a:noFill/>
          <a:ln w="9525" cap="flat" cmpd="sng">
            <a:solidFill>
              <a:srgbClr val="FFFFFF"/>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4610000" y="1943000"/>
            <a:ext cx="2972100" cy="2972100"/>
          </a:xfrm>
          <a:prstGeom prst="rect">
            <a:avLst/>
          </a:prstGeom>
          <a:solidFill>
            <a:srgbClr val="FFFFFF"/>
          </a:solidFill>
        </p:spPr>
        <p:txBody>
          <a:bodyPr spcFirstLastPara="1" wrap="square" lIns="121900" tIns="121900" rIns="121900" bIns="121900" anchor="ctr" anchorCtr="0"/>
          <a:lstStyle>
            <a:lvl1pPr lvl="0" algn="ctr">
              <a:spcBef>
                <a:spcPts val="0"/>
              </a:spcBef>
              <a:spcAft>
                <a:spcPts val="0"/>
              </a:spcAft>
              <a:buSzPts val="1900"/>
              <a:buNone/>
              <a:defRPr/>
            </a:lvl1pPr>
            <a:lvl2pPr lvl="1" algn="ctr">
              <a:spcBef>
                <a:spcPts val="0"/>
              </a:spcBef>
              <a:spcAft>
                <a:spcPts val="0"/>
              </a:spcAft>
              <a:buSzPts val="1900"/>
              <a:buNone/>
              <a:defRPr/>
            </a:lvl2pPr>
            <a:lvl3pPr lvl="2" algn="ctr">
              <a:spcBef>
                <a:spcPts val="0"/>
              </a:spcBef>
              <a:spcAft>
                <a:spcPts val="0"/>
              </a:spcAft>
              <a:buSzPts val="1900"/>
              <a:buNone/>
              <a:defRPr/>
            </a:lvl3pPr>
            <a:lvl4pPr lvl="3" algn="ctr">
              <a:spcBef>
                <a:spcPts val="0"/>
              </a:spcBef>
              <a:spcAft>
                <a:spcPts val="0"/>
              </a:spcAft>
              <a:buSzPts val="1900"/>
              <a:buNone/>
              <a:defRPr/>
            </a:lvl4pPr>
            <a:lvl5pPr lvl="4" algn="ctr">
              <a:spcBef>
                <a:spcPts val="0"/>
              </a:spcBef>
              <a:spcAft>
                <a:spcPts val="0"/>
              </a:spcAft>
              <a:buSzPts val="1900"/>
              <a:buNone/>
              <a:defRPr/>
            </a:lvl5pPr>
            <a:lvl6pPr lvl="5" algn="ctr">
              <a:spcBef>
                <a:spcPts val="0"/>
              </a:spcBef>
              <a:spcAft>
                <a:spcPts val="0"/>
              </a:spcAft>
              <a:buSzPts val="1900"/>
              <a:buNone/>
              <a:defRPr/>
            </a:lvl6pPr>
            <a:lvl7pPr lvl="6" algn="ctr">
              <a:spcBef>
                <a:spcPts val="0"/>
              </a:spcBef>
              <a:spcAft>
                <a:spcPts val="0"/>
              </a:spcAft>
              <a:buSzPts val="1900"/>
              <a:buNone/>
              <a:defRPr/>
            </a:lvl7pPr>
            <a:lvl8pPr lvl="7" algn="ctr">
              <a:spcBef>
                <a:spcPts val="0"/>
              </a:spcBef>
              <a:spcAft>
                <a:spcPts val="0"/>
              </a:spcAft>
              <a:buSzPts val="1900"/>
              <a:buNone/>
              <a:defRPr/>
            </a:lvl8pPr>
            <a:lvl9pPr lvl="8" algn="ctr">
              <a:spcBef>
                <a:spcPts val="0"/>
              </a:spcBef>
              <a:spcAft>
                <a:spcPts val="0"/>
              </a:spcAft>
              <a:buSzPts val="19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1">
  <p:cSld name="TITLE_2">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11"/>
          <p:cNvSpPr/>
          <p:nvPr/>
        </p:nvSpPr>
        <p:spPr>
          <a:xfrm>
            <a:off x="0" y="0"/>
            <a:ext cx="12192000" cy="68919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 name="Google Shape;51;p11"/>
          <p:cNvSpPr/>
          <p:nvPr/>
        </p:nvSpPr>
        <p:spPr>
          <a:xfrm>
            <a:off x="3664000" y="997000"/>
            <a:ext cx="4863900" cy="4863900"/>
          </a:xfrm>
          <a:prstGeom prst="ellipse">
            <a:avLst/>
          </a:prstGeom>
          <a:solidFill>
            <a:srgbClr val="00B2FF">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 name="Google Shape;52;p11"/>
          <p:cNvSpPr txBox="1">
            <a:spLocks noGrp="1"/>
          </p:cNvSpPr>
          <p:nvPr>
            <p:ph type="title"/>
          </p:nvPr>
        </p:nvSpPr>
        <p:spPr>
          <a:xfrm>
            <a:off x="3663933" y="997033"/>
            <a:ext cx="4863900" cy="4863900"/>
          </a:xfrm>
          <a:prstGeom prst="rect">
            <a:avLst/>
          </a:prstGeom>
        </p:spPr>
        <p:txBody>
          <a:bodyPr spcFirstLastPara="1" wrap="square" lIns="121900" tIns="121900" rIns="121900" bIns="121900" anchor="ctr" anchorCtr="0"/>
          <a:lstStyle>
            <a:lvl1pPr lvl="0" algn="ctr"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tsikko ja sisältö" type="obj">
  <p:cSld name="OBJECT">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rtl="0">
              <a:spcBef>
                <a:spcPts val="0"/>
              </a:spcBef>
              <a:spcAft>
                <a:spcPts val="0"/>
              </a:spcAft>
              <a:buSzPts val="1900"/>
              <a:buNone/>
              <a:defRPr sz="1800"/>
            </a:lvl2pPr>
            <a:lvl3pPr lvl="2" rtl="0">
              <a:spcBef>
                <a:spcPts val="0"/>
              </a:spcBef>
              <a:spcAft>
                <a:spcPts val="0"/>
              </a:spcAft>
              <a:buSzPts val="1900"/>
              <a:buNone/>
              <a:defRPr sz="1800"/>
            </a:lvl3pPr>
            <a:lvl4pPr lvl="3" rtl="0">
              <a:spcBef>
                <a:spcPts val="0"/>
              </a:spcBef>
              <a:spcAft>
                <a:spcPts val="0"/>
              </a:spcAft>
              <a:buSzPts val="1900"/>
              <a:buNone/>
              <a:defRPr sz="1800"/>
            </a:lvl4pPr>
            <a:lvl5pPr lvl="4" rtl="0">
              <a:spcBef>
                <a:spcPts val="0"/>
              </a:spcBef>
              <a:spcAft>
                <a:spcPts val="0"/>
              </a:spcAft>
              <a:buSzPts val="1900"/>
              <a:buNone/>
              <a:defRPr sz="1800"/>
            </a:lvl5pPr>
            <a:lvl6pPr lvl="5" rtl="0">
              <a:spcBef>
                <a:spcPts val="0"/>
              </a:spcBef>
              <a:spcAft>
                <a:spcPts val="0"/>
              </a:spcAft>
              <a:buSzPts val="1900"/>
              <a:buNone/>
              <a:defRPr sz="1800"/>
            </a:lvl6pPr>
            <a:lvl7pPr lvl="6" rtl="0">
              <a:spcBef>
                <a:spcPts val="0"/>
              </a:spcBef>
              <a:spcAft>
                <a:spcPts val="0"/>
              </a:spcAft>
              <a:buSzPts val="1900"/>
              <a:buNone/>
              <a:defRPr sz="1800"/>
            </a:lvl7pPr>
            <a:lvl8pPr lvl="7" rtl="0">
              <a:spcBef>
                <a:spcPts val="0"/>
              </a:spcBef>
              <a:spcAft>
                <a:spcPts val="0"/>
              </a:spcAft>
              <a:buSzPts val="1900"/>
              <a:buNone/>
              <a:defRPr sz="1800"/>
            </a:lvl8pPr>
            <a:lvl9pPr lvl="8" rtl="0">
              <a:spcBef>
                <a:spcPts val="0"/>
              </a:spcBef>
              <a:spcAft>
                <a:spcPts val="0"/>
              </a:spcAft>
              <a:buSzPts val="1900"/>
              <a:buNone/>
              <a:defRPr sz="1800"/>
            </a:lvl9pPr>
          </a:lstStyle>
          <a:p>
            <a:endParaRPr/>
          </a:p>
        </p:txBody>
      </p:sp>
      <p:sp>
        <p:nvSpPr>
          <p:cNvPr id="55" name="Google Shape;55;p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59" name="Google Shape;59;p12"/>
          <p:cNvSpPr/>
          <p:nvPr/>
        </p:nvSpPr>
        <p:spPr>
          <a:xfrm>
            <a:off x="11701988" y="73742"/>
            <a:ext cx="440142" cy="6710516"/>
          </a:xfrm>
          <a:custGeom>
            <a:avLst/>
            <a:gdLst/>
            <a:ahLst/>
            <a:cxnLst/>
            <a:rect l="l" t="t" r="r" b="b"/>
            <a:pathLst>
              <a:path w="330313" h="6710516" extrusionOk="0">
                <a:moveTo>
                  <a:pt x="123773" y="0"/>
                </a:moveTo>
                <a:cubicBezTo>
                  <a:pt x="51260" y="129048"/>
                  <a:pt x="-21253" y="258097"/>
                  <a:pt x="5786" y="457200"/>
                </a:cubicBezTo>
                <a:cubicBezTo>
                  <a:pt x="32825" y="656303"/>
                  <a:pt x="283547" y="951272"/>
                  <a:pt x="286005" y="1194620"/>
                </a:cubicBezTo>
                <a:cubicBezTo>
                  <a:pt x="288463" y="1437968"/>
                  <a:pt x="13160" y="1678859"/>
                  <a:pt x="20534" y="1917291"/>
                </a:cubicBezTo>
                <a:cubicBezTo>
                  <a:pt x="27908" y="2155723"/>
                  <a:pt x="325334" y="2386781"/>
                  <a:pt x="330250" y="2625213"/>
                </a:cubicBezTo>
                <a:cubicBezTo>
                  <a:pt x="335166" y="2863645"/>
                  <a:pt x="54947" y="3106994"/>
                  <a:pt x="50031" y="3347884"/>
                </a:cubicBezTo>
                <a:cubicBezTo>
                  <a:pt x="45115" y="3588774"/>
                  <a:pt x="308127" y="3832123"/>
                  <a:pt x="300753" y="4070555"/>
                </a:cubicBezTo>
                <a:cubicBezTo>
                  <a:pt x="293379" y="4308987"/>
                  <a:pt x="8244" y="4542504"/>
                  <a:pt x="5786" y="4778478"/>
                </a:cubicBezTo>
                <a:cubicBezTo>
                  <a:pt x="3328" y="5014452"/>
                  <a:pt x="281089" y="5243052"/>
                  <a:pt x="286005" y="5486400"/>
                </a:cubicBezTo>
                <a:cubicBezTo>
                  <a:pt x="290921" y="5729748"/>
                  <a:pt x="57404" y="6034549"/>
                  <a:pt x="35282" y="6238568"/>
                </a:cubicBezTo>
                <a:cubicBezTo>
                  <a:pt x="13159" y="6442587"/>
                  <a:pt x="83214" y="6576551"/>
                  <a:pt x="153270" y="6710516"/>
                </a:cubicBezTo>
              </a:path>
            </a:pathLst>
          </a:custGeom>
          <a:noFill/>
          <a:ln w="127000" cap="flat" cmpd="sng">
            <a:solidFill>
              <a:srgbClr val="2624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 name="Google Shape;60;p12"/>
          <p:cNvSpPr/>
          <p:nvPr/>
        </p:nvSpPr>
        <p:spPr>
          <a:xfrm>
            <a:off x="11022837" y="88490"/>
            <a:ext cx="440142" cy="6710516"/>
          </a:xfrm>
          <a:custGeom>
            <a:avLst/>
            <a:gdLst/>
            <a:ahLst/>
            <a:cxnLst/>
            <a:rect l="l" t="t" r="r" b="b"/>
            <a:pathLst>
              <a:path w="330313" h="6710516" extrusionOk="0">
                <a:moveTo>
                  <a:pt x="123773" y="0"/>
                </a:moveTo>
                <a:cubicBezTo>
                  <a:pt x="51260" y="129048"/>
                  <a:pt x="-21253" y="258097"/>
                  <a:pt x="5786" y="457200"/>
                </a:cubicBezTo>
                <a:cubicBezTo>
                  <a:pt x="32825" y="656303"/>
                  <a:pt x="283547" y="951272"/>
                  <a:pt x="286005" y="1194620"/>
                </a:cubicBezTo>
                <a:cubicBezTo>
                  <a:pt x="288463" y="1437968"/>
                  <a:pt x="13160" y="1678859"/>
                  <a:pt x="20534" y="1917291"/>
                </a:cubicBezTo>
                <a:cubicBezTo>
                  <a:pt x="27908" y="2155723"/>
                  <a:pt x="325334" y="2386781"/>
                  <a:pt x="330250" y="2625213"/>
                </a:cubicBezTo>
                <a:cubicBezTo>
                  <a:pt x="335166" y="2863645"/>
                  <a:pt x="54947" y="3106994"/>
                  <a:pt x="50031" y="3347884"/>
                </a:cubicBezTo>
                <a:cubicBezTo>
                  <a:pt x="45115" y="3588774"/>
                  <a:pt x="308127" y="3832123"/>
                  <a:pt x="300753" y="4070555"/>
                </a:cubicBezTo>
                <a:cubicBezTo>
                  <a:pt x="293379" y="4308987"/>
                  <a:pt x="8244" y="4542504"/>
                  <a:pt x="5786" y="4778478"/>
                </a:cubicBezTo>
                <a:cubicBezTo>
                  <a:pt x="3328" y="5014452"/>
                  <a:pt x="281089" y="5243052"/>
                  <a:pt x="286005" y="5486400"/>
                </a:cubicBezTo>
                <a:cubicBezTo>
                  <a:pt x="290921" y="5729748"/>
                  <a:pt x="57404" y="6034549"/>
                  <a:pt x="35282" y="6238568"/>
                </a:cubicBezTo>
                <a:cubicBezTo>
                  <a:pt x="13159" y="6442587"/>
                  <a:pt x="83214" y="6576551"/>
                  <a:pt x="153270" y="6710516"/>
                </a:cubicBezTo>
              </a:path>
            </a:pathLst>
          </a:custGeom>
          <a:noFill/>
          <a:ln w="127000" cap="flat" cmpd="sng">
            <a:solidFill>
              <a:srgbClr val="2624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 name="Google Shape;61;p12"/>
          <p:cNvSpPr/>
          <p:nvPr/>
        </p:nvSpPr>
        <p:spPr>
          <a:xfrm>
            <a:off x="11376882" y="88490"/>
            <a:ext cx="440142" cy="6710516"/>
          </a:xfrm>
          <a:custGeom>
            <a:avLst/>
            <a:gdLst/>
            <a:ahLst/>
            <a:cxnLst/>
            <a:rect l="l" t="t" r="r" b="b"/>
            <a:pathLst>
              <a:path w="330313" h="6710516" extrusionOk="0">
                <a:moveTo>
                  <a:pt x="123773" y="0"/>
                </a:moveTo>
                <a:cubicBezTo>
                  <a:pt x="51260" y="129048"/>
                  <a:pt x="-21253" y="258097"/>
                  <a:pt x="5786" y="457200"/>
                </a:cubicBezTo>
                <a:cubicBezTo>
                  <a:pt x="32825" y="656303"/>
                  <a:pt x="283547" y="951272"/>
                  <a:pt x="286005" y="1194620"/>
                </a:cubicBezTo>
                <a:cubicBezTo>
                  <a:pt x="288463" y="1437968"/>
                  <a:pt x="13160" y="1678859"/>
                  <a:pt x="20534" y="1917291"/>
                </a:cubicBezTo>
                <a:cubicBezTo>
                  <a:pt x="27908" y="2155723"/>
                  <a:pt x="325334" y="2386781"/>
                  <a:pt x="330250" y="2625213"/>
                </a:cubicBezTo>
                <a:cubicBezTo>
                  <a:pt x="335166" y="2863645"/>
                  <a:pt x="54947" y="3106994"/>
                  <a:pt x="50031" y="3347884"/>
                </a:cubicBezTo>
                <a:cubicBezTo>
                  <a:pt x="45115" y="3588774"/>
                  <a:pt x="308127" y="3832123"/>
                  <a:pt x="300753" y="4070555"/>
                </a:cubicBezTo>
                <a:cubicBezTo>
                  <a:pt x="293379" y="4308987"/>
                  <a:pt x="8244" y="4542504"/>
                  <a:pt x="5786" y="4778478"/>
                </a:cubicBezTo>
                <a:cubicBezTo>
                  <a:pt x="3328" y="5014452"/>
                  <a:pt x="281089" y="5243052"/>
                  <a:pt x="286005" y="5486400"/>
                </a:cubicBezTo>
                <a:cubicBezTo>
                  <a:pt x="290921" y="5729748"/>
                  <a:pt x="57404" y="6034549"/>
                  <a:pt x="35282" y="6238568"/>
                </a:cubicBezTo>
                <a:cubicBezTo>
                  <a:pt x="13159" y="6442587"/>
                  <a:pt x="83214" y="6576551"/>
                  <a:pt x="153270" y="6710516"/>
                </a:cubicBezTo>
              </a:path>
            </a:pathLst>
          </a:custGeom>
          <a:noFill/>
          <a:ln w="127000" cap="flat" cmpd="sng">
            <a:solidFill>
              <a:srgbClr val="2624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1D1D1B"/>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1233600" y="1233600"/>
            <a:ext cx="9724500" cy="4390800"/>
          </a:xfrm>
          <a:prstGeom prst="rect">
            <a:avLst/>
          </a:prstGeom>
          <a:solidFill>
            <a:srgbClr val="00010A">
              <a:alpha val="40770"/>
            </a:srgbClr>
          </a:solidFill>
        </p:spPr>
        <p:txBody>
          <a:bodyPr spcFirstLastPara="1" wrap="square" lIns="121900" tIns="121900" rIns="121900" bIns="121900" anchor="ctr" anchorCtr="0"/>
          <a:lstStyle>
            <a:lvl1pPr lvl="0" algn="ctr" rtl="0">
              <a:spcBef>
                <a:spcPts val="0"/>
              </a:spcBef>
              <a:spcAft>
                <a:spcPts val="0"/>
              </a:spcAft>
              <a:buClr>
                <a:srgbClr val="FFFFFF"/>
              </a:buClr>
              <a:buSzPts val="1900"/>
              <a:buNone/>
              <a:defRPr>
                <a:solidFill>
                  <a:srgbClr val="FFFFFF"/>
                </a:solidFill>
              </a:defRPr>
            </a:lvl1pPr>
            <a:lvl2pPr lvl="1" algn="ctr" rtl="0">
              <a:spcBef>
                <a:spcPts val="0"/>
              </a:spcBef>
              <a:spcAft>
                <a:spcPts val="0"/>
              </a:spcAft>
              <a:buClr>
                <a:srgbClr val="FFFFFF"/>
              </a:buClr>
              <a:buSzPts val="1900"/>
              <a:buNone/>
              <a:defRPr>
                <a:solidFill>
                  <a:srgbClr val="FFFFFF"/>
                </a:solidFill>
              </a:defRPr>
            </a:lvl2pPr>
            <a:lvl3pPr lvl="2" algn="ctr" rtl="0">
              <a:spcBef>
                <a:spcPts val="0"/>
              </a:spcBef>
              <a:spcAft>
                <a:spcPts val="0"/>
              </a:spcAft>
              <a:buClr>
                <a:srgbClr val="FFFFFF"/>
              </a:buClr>
              <a:buSzPts val="1900"/>
              <a:buNone/>
              <a:defRPr>
                <a:solidFill>
                  <a:srgbClr val="FFFFFF"/>
                </a:solidFill>
              </a:defRPr>
            </a:lvl3pPr>
            <a:lvl4pPr lvl="3" algn="ctr" rtl="0">
              <a:spcBef>
                <a:spcPts val="0"/>
              </a:spcBef>
              <a:spcAft>
                <a:spcPts val="0"/>
              </a:spcAft>
              <a:buClr>
                <a:srgbClr val="FFFFFF"/>
              </a:buClr>
              <a:buSzPts val="1900"/>
              <a:buNone/>
              <a:defRPr>
                <a:solidFill>
                  <a:srgbClr val="FFFFFF"/>
                </a:solidFill>
              </a:defRPr>
            </a:lvl4pPr>
            <a:lvl5pPr lvl="4" algn="ctr" rtl="0">
              <a:spcBef>
                <a:spcPts val="0"/>
              </a:spcBef>
              <a:spcAft>
                <a:spcPts val="0"/>
              </a:spcAft>
              <a:buClr>
                <a:srgbClr val="FFFFFF"/>
              </a:buClr>
              <a:buSzPts val="1900"/>
              <a:buNone/>
              <a:defRPr>
                <a:solidFill>
                  <a:srgbClr val="FFFFFF"/>
                </a:solidFill>
              </a:defRPr>
            </a:lvl5pPr>
            <a:lvl6pPr lvl="5" algn="ctr" rtl="0">
              <a:spcBef>
                <a:spcPts val="0"/>
              </a:spcBef>
              <a:spcAft>
                <a:spcPts val="0"/>
              </a:spcAft>
              <a:buClr>
                <a:srgbClr val="FFFFFF"/>
              </a:buClr>
              <a:buSzPts val="1900"/>
              <a:buNone/>
              <a:defRPr>
                <a:solidFill>
                  <a:srgbClr val="FFFFFF"/>
                </a:solidFill>
              </a:defRPr>
            </a:lvl6pPr>
            <a:lvl7pPr lvl="6" algn="ctr" rtl="0">
              <a:spcBef>
                <a:spcPts val="0"/>
              </a:spcBef>
              <a:spcAft>
                <a:spcPts val="0"/>
              </a:spcAft>
              <a:buClr>
                <a:srgbClr val="FFFFFF"/>
              </a:buClr>
              <a:buSzPts val="1900"/>
              <a:buNone/>
              <a:defRPr>
                <a:solidFill>
                  <a:srgbClr val="FFFFFF"/>
                </a:solidFill>
              </a:defRPr>
            </a:lvl7pPr>
            <a:lvl8pPr lvl="7" algn="ctr" rtl="0">
              <a:spcBef>
                <a:spcPts val="0"/>
              </a:spcBef>
              <a:spcAft>
                <a:spcPts val="0"/>
              </a:spcAft>
              <a:buClr>
                <a:srgbClr val="FFFFFF"/>
              </a:buClr>
              <a:buSzPts val="1900"/>
              <a:buNone/>
              <a:defRPr>
                <a:solidFill>
                  <a:srgbClr val="FFFFFF"/>
                </a:solidFill>
              </a:defRPr>
            </a:lvl8pPr>
            <a:lvl9pPr lvl="8" algn="ctr" rtl="0">
              <a:spcBef>
                <a:spcPts val="0"/>
              </a:spcBef>
              <a:spcAft>
                <a:spcPts val="0"/>
              </a:spcAft>
              <a:buClr>
                <a:srgbClr val="FFFFFF"/>
              </a:buClr>
              <a:buSzPts val="1900"/>
              <a:buNone/>
              <a:defRPr>
                <a:solidFill>
                  <a:srgbClr val="FFFFFF"/>
                </a:solidFill>
              </a:defRPr>
            </a:lvl9pPr>
          </a:lstStyle>
          <a:p>
            <a:endParaRPr/>
          </a:p>
        </p:txBody>
      </p:sp>
      <p:sp>
        <p:nvSpPr>
          <p:cNvPr id="18" name="Google Shape;18;p3"/>
          <p:cNvSpPr txBox="1">
            <a:spLocks noGrp="1"/>
          </p:cNvSpPr>
          <p:nvPr>
            <p:ph type="subTitle" idx="1"/>
          </p:nvPr>
        </p:nvSpPr>
        <p:spPr>
          <a:xfrm>
            <a:off x="4605267" y="3685133"/>
            <a:ext cx="2981700" cy="1046400"/>
          </a:xfrm>
          <a:prstGeom prst="rect">
            <a:avLst/>
          </a:prstGeom>
        </p:spPr>
        <p:txBody>
          <a:bodyPr spcFirstLastPara="1" wrap="square" lIns="121900" tIns="121900" rIns="121900" bIns="121900" anchor="t" anchorCtr="0"/>
          <a:lstStyle>
            <a:lvl1pPr lvl="0" algn="ctr" rtl="0">
              <a:spcBef>
                <a:spcPts val="0"/>
              </a:spcBef>
              <a:spcAft>
                <a:spcPts val="0"/>
              </a:spcAft>
              <a:buClr>
                <a:srgbClr val="FFFFFF"/>
              </a:buClr>
              <a:buSzPts val="1300"/>
              <a:buNone/>
              <a:defRPr sz="1300">
                <a:solidFill>
                  <a:srgbClr val="FFFFFF"/>
                </a:solidFill>
              </a:defRPr>
            </a:lvl1pPr>
            <a:lvl2pPr lvl="1" algn="ctr" rtl="0">
              <a:spcBef>
                <a:spcPts val="0"/>
              </a:spcBef>
              <a:spcAft>
                <a:spcPts val="0"/>
              </a:spcAft>
              <a:buClr>
                <a:srgbClr val="FFFFFF"/>
              </a:buClr>
              <a:buSzPts val="1300"/>
              <a:buNone/>
              <a:defRPr sz="1300">
                <a:solidFill>
                  <a:srgbClr val="FFFFFF"/>
                </a:solidFill>
              </a:defRPr>
            </a:lvl2pPr>
            <a:lvl3pPr lvl="2" algn="ctr" rtl="0">
              <a:spcBef>
                <a:spcPts val="0"/>
              </a:spcBef>
              <a:spcAft>
                <a:spcPts val="0"/>
              </a:spcAft>
              <a:buClr>
                <a:srgbClr val="FFFFFF"/>
              </a:buClr>
              <a:buSzPts val="1300"/>
              <a:buNone/>
              <a:defRPr sz="1300">
                <a:solidFill>
                  <a:srgbClr val="FFFFFF"/>
                </a:solidFill>
              </a:defRPr>
            </a:lvl3pPr>
            <a:lvl4pPr lvl="3" algn="ctr" rtl="0">
              <a:spcBef>
                <a:spcPts val="0"/>
              </a:spcBef>
              <a:spcAft>
                <a:spcPts val="0"/>
              </a:spcAft>
              <a:buClr>
                <a:srgbClr val="FFFFFF"/>
              </a:buClr>
              <a:buSzPts val="1300"/>
              <a:buNone/>
              <a:defRPr sz="1300">
                <a:solidFill>
                  <a:srgbClr val="FFFFFF"/>
                </a:solidFill>
              </a:defRPr>
            </a:lvl4pPr>
            <a:lvl5pPr lvl="4" algn="ctr" rtl="0">
              <a:spcBef>
                <a:spcPts val="0"/>
              </a:spcBef>
              <a:spcAft>
                <a:spcPts val="0"/>
              </a:spcAft>
              <a:buClr>
                <a:srgbClr val="FFFFFF"/>
              </a:buClr>
              <a:buSzPts val="1300"/>
              <a:buNone/>
              <a:defRPr sz="1300">
                <a:solidFill>
                  <a:srgbClr val="FFFFFF"/>
                </a:solidFill>
              </a:defRPr>
            </a:lvl5pPr>
            <a:lvl6pPr lvl="5" algn="ctr" rtl="0">
              <a:spcBef>
                <a:spcPts val="0"/>
              </a:spcBef>
              <a:spcAft>
                <a:spcPts val="0"/>
              </a:spcAft>
              <a:buClr>
                <a:srgbClr val="FFFFFF"/>
              </a:buClr>
              <a:buSzPts val="1300"/>
              <a:buNone/>
              <a:defRPr sz="1300">
                <a:solidFill>
                  <a:srgbClr val="FFFFFF"/>
                </a:solidFill>
              </a:defRPr>
            </a:lvl6pPr>
            <a:lvl7pPr lvl="6" algn="ctr" rtl="0">
              <a:spcBef>
                <a:spcPts val="0"/>
              </a:spcBef>
              <a:spcAft>
                <a:spcPts val="0"/>
              </a:spcAft>
              <a:buClr>
                <a:srgbClr val="FFFFFF"/>
              </a:buClr>
              <a:buSzPts val="1300"/>
              <a:buNone/>
              <a:defRPr sz="1300">
                <a:solidFill>
                  <a:srgbClr val="FFFFFF"/>
                </a:solidFill>
              </a:defRPr>
            </a:lvl7pPr>
            <a:lvl8pPr lvl="7" algn="ctr" rtl="0">
              <a:spcBef>
                <a:spcPts val="0"/>
              </a:spcBef>
              <a:spcAft>
                <a:spcPts val="0"/>
              </a:spcAft>
              <a:buClr>
                <a:srgbClr val="FFFFFF"/>
              </a:buClr>
              <a:buSzPts val="1300"/>
              <a:buNone/>
              <a:defRPr sz="1300">
                <a:solidFill>
                  <a:srgbClr val="FFFFFF"/>
                </a:solidFill>
              </a:defRPr>
            </a:lvl8pPr>
            <a:lvl9pPr lvl="8" algn="ctr" rtl="0">
              <a:spcBef>
                <a:spcPts val="0"/>
              </a:spcBef>
              <a:spcAft>
                <a:spcPts val="0"/>
              </a:spcAft>
              <a:buClr>
                <a:srgbClr val="FFFFFF"/>
              </a:buClr>
              <a:buSzPts val="1300"/>
              <a:buNone/>
              <a:defRPr sz="13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9"/>
        <p:cNvGrpSpPr/>
        <p:nvPr/>
      </p:nvGrpSpPr>
      <p:grpSpPr>
        <a:xfrm>
          <a:off x="0" y="0"/>
          <a:ext cx="0" cy="0"/>
          <a:chOff x="0" y="0"/>
          <a:chExt cx="0" cy="0"/>
        </a:xfrm>
      </p:grpSpPr>
      <p:sp>
        <p:nvSpPr>
          <p:cNvPr id="20" name="Google Shape;20;p4"/>
          <p:cNvSpPr/>
          <p:nvPr/>
        </p:nvSpPr>
        <p:spPr>
          <a:xfrm>
            <a:off x="1584600" y="1593200"/>
            <a:ext cx="9022800" cy="3671700"/>
          </a:xfrm>
          <a:prstGeom prst="rect">
            <a:avLst/>
          </a:prstGeom>
          <a:noFill/>
          <a:ln w="9525"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sldNum" idx="12"/>
          </p:nvPr>
        </p:nvSpPr>
        <p:spPr>
          <a:xfrm>
            <a:off x="1584200" y="5264800"/>
            <a:ext cx="9022800" cy="1593300"/>
          </a:xfrm>
          <a:prstGeom prst="rect">
            <a:avLst/>
          </a:prstGeom>
          <a:noFill/>
          <a:ln>
            <a:noFill/>
          </a:ln>
        </p:spPr>
        <p:txBody>
          <a:bodyPr spcFirstLastPara="1" wrap="square" lIns="121900" tIns="121900" rIns="121900" bIns="121900" anchor="ctr" anchorCtr="0">
            <a:noAutofit/>
          </a:bodyPr>
          <a:lstStyle>
            <a:lvl1pPr lvl="0" rtl="0">
              <a:buNone/>
              <a:defRPr>
                <a:solidFill>
                  <a:srgbClr val="1D1D1B"/>
                </a:solidFill>
              </a:defRPr>
            </a:lvl1pPr>
            <a:lvl2pPr lvl="1" rtl="0">
              <a:buNone/>
              <a:defRPr>
                <a:solidFill>
                  <a:srgbClr val="1D1D1B"/>
                </a:solidFill>
              </a:defRPr>
            </a:lvl2pPr>
            <a:lvl3pPr lvl="2" rtl="0">
              <a:buNone/>
              <a:defRPr>
                <a:solidFill>
                  <a:srgbClr val="1D1D1B"/>
                </a:solidFill>
              </a:defRPr>
            </a:lvl3pPr>
            <a:lvl4pPr lvl="3" rtl="0">
              <a:buNone/>
              <a:defRPr>
                <a:solidFill>
                  <a:srgbClr val="1D1D1B"/>
                </a:solidFill>
              </a:defRPr>
            </a:lvl4pPr>
            <a:lvl5pPr lvl="4" rtl="0">
              <a:buNone/>
              <a:defRPr>
                <a:solidFill>
                  <a:srgbClr val="1D1D1B"/>
                </a:solidFill>
              </a:defRPr>
            </a:lvl5pPr>
            <a:lvl6pPr lvl="5" rtl="0">
              <a:buNone/>
              <a:defRPr>
                <a:solidFill>
                  <a:srgbClr val="1D1D1B"/>
                </a:solidFill>
              </a:defRPr>
            </a:lvl6pPr>
            <a:lvl7pPr lvl="6" rtl="0">
              <a:buNone/>
              <a:defRPr>
                <a:solidFill>
                  <a:srgbClr val="1D1D1B"/>
                </a:solidFill>
              </a:defRPr>
            </a:lvl7pPr>
            <a:lvl8pPr lvl="7" rtl="0">
              <a:buNone/>
              <a:defRPr>
                <a:solidFill>
                  <a:srgbClr val="1D1D1B"/>
                </a:solidFill>
              </a:defRPr>
            </a:lvl8pPr>
            <a:lvl9pPr lvl="8" rtl="0">
              <a:buNone/>
              <a:defRPr>
                <a:solidFill>
                  <a:srgbClr val="1D1D1B"/>
                </a:solidFill>
              </a:defRPr>
            </a:lvl9pPr>
          </a:lstStyle>
          <a:p>
            <a:pPr marL="0" lvl="0" indent="0" algn="ctr" rtl="0">
              <a:spcBef>
                <a:spcPts val="0"/>
              </a:spcBef>
              <a:spcAft>
                <a:spcPts val="0"/>
              </a:spcAft>
              <a:buNone/>
            </a:pPr>
            <a:fld id="{00000000-1234-1234-1234-123412341234}" type="slidenum">
              <a:rPr lang="fi-FI"/>
              <a:t>‹#›</a:t>
            </a:fld>
            <a:endParaRPr/>
          </a:p>
        </p:txBody>
      </p:sp>
      <p:sp>
        <p:nvSpPr>
          <p:cNvPr id="22" name="Google Shape;22;p4"/>
          <p:cNvSpPr txBox="1">
            <a:spLocks noGrp="1"/>
          </p:cNvSpPr>
          <p:nvPr>
            <p:ph type="body" idx="1"/>
          </p:nvPr>
        </p:nvSpPr>
        <p:spPr>
          <a:xfrm>
            <a:off x="2373300" y="2882400"/>
            <a:ext cx="7445100" cy="1093200"/>
          </a:xfrm>
          <a:prstGeom prst="rect">
            <a:avLst/>
          </a:prstGeom>
        </p:spPr>
        <p:txBody>
          <a:bodyPr spcFirstLastPara="1" wrap="square" lIns="121900" tIns="121900" rIns="121900" bIns="121900" anchor="ctr" anchorCtr="0"/>
          <a:lstStyle>
            <a:lvl1pPr marL="457200" lvl="0" indent="-381000" algn="ctr" rtl="0">
              <a:spcBef>
                <a:spcPts val="80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1pPr>
            <a:lvl2pPr marL="914400" lvl="1"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2pPr>
            <a:lvl3pPr marL="1371600" lvl="2"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3pPr>
            <a:lvl4pPr marL="1828800" lvl="3"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4pPr>
            <a:lvl5pPr marL="2286000" lvl="4"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5pPr>
            <a:lvl6pPr marL="2743200" lvl="5"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6pPr>
            <a:lvl7pPr marL="3200400" lvl="6"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7pPr>
            <a:lvl8pPr marL="3657600" lvl="7"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8pPr>
            <a:lvl9pPr marL="4114800" lvl="8" indent="-381000" algn="ctr">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9pPr>
          </a:lstStyle>
          <a:p>
            <a:endParaRPr/>
          </a:p>
        </p:txBody>
      </p:sp>
      <p:sp>
        <p:nvSpPr>
          <p:cNvPr id="23" name="Google Shape;23;p4"/>
          <p:cNvSpPr txBox="1"/>
          <p:nvPr/>
        </p:nvSpPr>
        <p:spPr>
          <a:xfrm>
            <a:off x="4791200" y="282733"/>
            <a:ext cx="2609700" cy="131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fi-FI" sz="9600">
                <a:solidFill>
                  <a:srgbClr val="1D1D1B"/>
                </a:solidFill>
                <a:latin typeface="Vidaloka"/>
                <a:ea typeface="Vidaloka"/>
                <a:cs typeface="Vidaloka"/>
                <a:sym typeface="Vidaloka"/>
              </a:rPr>
              <a:t>“</a:t>
            </a:r>
            <a:endParaRPr sz="9600">
              <a:solidFill>
                <a:srgbClr val="1D1D1B"/>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sp>
        <p:nvSpPr>
          <p:cNvPr id="25" name="Google Shape;25;p5"/>
          <p:cNvSpPr/>
          <p:nvPr/>
        </p:nvSpPr>
        <p:spPr>
          <a:xfrm>
            <a:off x="0" y="0"/>
            <a:ext cx="6096000" cy="6858000"/>
          </a:xfrm>
          <a:prstGeom prst="rect">
            <a:avLst/>
          </a:prstGeom>
          <a:solidFill>
            <a:srgbClr val="1D1D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 name="Google Shape;26;p5"/>
          <p:cNvSpPr txBox="1">
            <a:spLocks noGrp="1"/>
          </p:cNvSpPr>
          <p:nvPr>
            <p:ph type="title"/>
          </p:nvPr>
        </p:nvSpPr>
        <p:spPr>
          <a:xfrm>
            <a:off x="7044867" y="274633"/>
            <a:ext cx="4198500" cy="1143300"/>
          </a:xfrm>
          <a:prstGeom prst="rect">
            <a:avLst/>
          </a:prstGeom>
        </p:spPr>
        <p:txBody>
          <a:bodyPr spcFirstLastPara="1" wrap="square" lIns="121900" tIns="121900" rIns="121900" bIns="121900" anchor="b" anchorCtr="0"/>
          <a:lstStyle>
            <a:lvl1pPr lvl="0">
              <a:spcBef>
                <a:spcPts val="0"/>
              </a:spcBef>
              <a:spcAft>
                <a:spcPts val="0"/>
              </a:spcAft>
              <a:buSzPts val="19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7" name="Google Shape;27;p5"/>
          <p:cNvSpPr txBox="1">
            <a:spLocks noGrp="1"/>
          </p:cNvSpPr>
          <p:nvPr>
            <p:ph type="body" idx="1"/>
          </p:nvPr>
        </p:nvSpPr>
        <p:spPr>
          <a:xfrm>
            <a:off x="6668800" y="1900033"/>
            <a:ext cx="4950300" cy="4438800"/>
          </a:xfrm>
          <a:prstGeom prst="rect">
            <a:avLst/>
          </a:prstGeom>
        </p:spPr>
        <p:txBody>
          <a:bodyPr spcFirstLastPara="1" wrap="square" lIns="121900" tIns="121900" rIns="121900" bIns="121900" anchor="t" anchorCtr="0"/>
          <a:lstStyle>
            <a:lvl1pPr marL="457200" lvl="0" indent="-336550">
              <a:spcBef>
                <a:spcPts val="800"/>
              </a:spcBef>
              <a:spcAft>
                <a:spcPts val="0"/>
              </a:spcAft>
              <a:buSzPts val="1700"/>
              <a:buFont typeface="Raleway"/>
              <a:buChar char="▫"/>
              <a:defRPr>
                <a:latin typeface="Raleway"/>
                <a:ea typeface="Raleway"/>
                <a:cs typeface="Raleway"/>
                <a:sym typeface="Raleway"/>
              </a:defRPr>
            </a:lvl1pPr>
            <a:lvl2pPr marL="914400" lvl="1" indent="-336550">
              <a:spcBef>
                <a:spcPts val="0"/>
              </a:spcBef>
              <a:spcAft>
                <a:spcPts val="0"/>
              </a:spcAft>
              <a:buSzPts val="1700"/>
              <a:buFont typeface="Raleway"/>
              <a:buChar char="▫"/>
              <a:defRPr>
                <a:latin typeface="Raleway"/>
                <a:ea typeface="Raleway"/>
                <a:cs typeface="Raleway"/>
                <a:sym typeface="Raleway"/>
              </a:defRPr>
            </a:lvl2pPr>
            <a:lvl3pPr marL="1371600" lvl="2" indent="-336550">
              <a:spcBef>
                <a:spcPts val="0"/>
              </a:spcBef>
              <a:spcAft>
                <a:spcPts val="0"/>
              </a:spcAft>
              <a:buSzPts val="1700"/>
              <a:buFont typeface="Raleway"/>
              <a:buChar char="▫"/>
              <a:defRPr>
                <a:latin typeface="Raleway"/>
                <a:ea typeface="Raleway"/>
                <a:cs typeface="Raleway"/>
                <a:sym typeface="Raleway"/>
              </a:defRPr>
            </a:lvl3pPr>
            <a:lvl4pPr marL="1828800" lvl="3" indent="-336550">
              <a:spcBef>
                <a:spcPts val="0"/>
              </a:spcBef>
              <a:spcAft>
                <a:spcPts val="0"/>
              </a:spcAft>
              <a:buSzPts val="1700"/>
              <a:buFont typeface="Raleway"/>
              <a:buChar char="▫"/>
              <a:defRPr>
                <a:latin typeface="Raleway"/>
                <a:ea typeface="Raleway"/>
                <a:cs typeface="Raleway"/>
                <a:sym typeface="Raleway"/>
              </a:defRPr>
            </a:lvl4pPr>
            <a:lvl5pPr marL="2286000" lvl="4" indent="-336550">
              <a:spcBef>
                <a:spcPts val="0"/>
              </a:spcBef>
              <a:spcAft>
                <a:spcPts val="0"/>
              </a:spcAft>
              <a:buSzPts val="1700"/>
              <a:buFont typeface="Raleway"/>
              <a:buChar char="▫"/>
              <a:defRPr>
                <a:latin typeface="Raleway"/>
                <a:ea typeface="Raleway"/>
                <a:cs typeface="Raleway"/>
                <a:sym typeface="Raleway"/>
              </a:defRPr>
            </a:lvl5pPr>
            <a:lvl6pPr marL="2743200" lvl="5" indent="-336550">
              <a:spcBef>
                <a:spcPts val="0"/>
              </a:spcBef>
              <a:spcAft>
                <a:spcPts val="0"/>
              </a:spcAft>
              <a:buSzPts val="1700"/>
              <a:buFont typeface="Raleway"/>
              <a:buChar char="▫"/>
              <a:defRPr>
                <a:latin typeface="Raleway"/>
                <a:ea typeface="Raleway"/>
                <a:cs typeface="Raleway"/>
                <a:sym typeface="Raleway"/>
              </a:defRPr>
            </a:lvl6pPr>
            <a:lvl7pPr marL="3200400" lvl="6" indent="-336550">
              <a:spcBef>
                <a:spcPts val="0"/>
              </a:spcBef>
              <a:spcAft>
                <a:spcPts val="0"/>
              </a:spcAft>
              <a:buSzPts val="1700"/>
              <a:buFont typeface="Raleway"/>
              <a:buChar char="▫"/>
              <a:defRPr>
                <a:latin typeface="Raleway"/>
                <a:ea typeface="Raleway"/>
                <a:cs typeface="Raleway"/>
                <a:sym typeface="Raleway"/>
              </a:defRPr>
            </a:lvl7pPr>
            <a:lvl8pPr marL="3657600" lvl="7" indent="-336550">
              <a:spcBef>
                <a:spcPts val="0"/>
              </a:spcBef>
              <a:spcAft>
                <a:spcPts val="0"/>
              </a:spcAft>
              <a:buSzPts val="1700"/>
              <a:buFont typeface="Raleway"/>
              <a:buChar char="▫"/>
              <a:defRPr>
                <a:latin typeface="Raleway"/>
                <a:ea typeface="Raleway"/>
                <a:cs typeface="Raleway"/>
                <a:sym typeface="Raleway"/>
              </a:defRPr>
            </a:lvl8pPr>
            <a:lvl9pPr marL="4114800" lvl="8" indent="-336550">
              <a:spcBef>
                <a:spcPts val="0"/>
              </a:spcBef>
              <a:spcAft>
                <a:spcPts val="0"/>
              </a:spcAft>
              <a:buSzPts val="1700"/>
              <a:buFont typeface="Raleway"/>
              <a:buChar char="▫"/>
              <a:defRPr>
                <a:latin typeface="Raleway"/>
                <a:ea typeface="Raleway"/>
                <a:cs typeface="Raleway"/>
                <a:sym typeface="Raleway"/>
              </a:defRPr>
            </a:lvl9pPr>
          </a:lstStyle>
          <a:p>
            <a:endParaRPr/>
          </a:p>
        </p:txBody>
      </p:sp>
      <p:sp>
        <p:nvSpPr>
          <p:cNvPr id="28" name="Google Shape;28;p5"/>
          <p:cNvSpPr txBox="1">
            <a:spLocks noGrp="1"/>
          </p:cNvSpPr>
          <p:nvPr>
            <p:ph type="sldNum" idx="12"/>
          </p:nvPr>
        </p:nvSpPr>
        <p:spPr>
          <a:xfrm>
            <a:off x="1584200" y="1593200"/>
            <a:ext cx="2927700" cy="3671700"/>
          </a:xfrm>
          <a:prstGeom prst="rect">
            <a:avLst/>
          </a:prstGeom>
          <a:noFill/>
          <a:ln w="9525" cap="flat" cmpd="sng">
            <a:solidFill>
              <a:srgbClr val="FFFFFF"/>
            </a:solidFill>
            <a:prstDash val="solid"/>
            <a:miter lim="8000"/>
            <a:headEnd type="none" w="sm" len="sm"/>
            <a:tailEnd type="none" w="sm" len="sm"/>
          </a:ln>
        </p:spPr>
        <p:txBody>
          <a:bodyPr spcFirstLastPara="1" wrap="square" lIns="121900" tIns="121900" rIns="121900" bIns="121900" anchor="ctr" anchorCtr="0">
            <a:noAutofit/>
          </a:bodyPr>
          <a:lstStyle>
            <a:lvl1pPr lvl="0">
              <a:buNone/>
              <a:defRPr>
                <a:latin typeface="Vidaloka"/>
                <a:ea typeface="Vidaloka"/>
                <a:cs typeface="Vidaloka"/>
                <a:sym typeface="Vidaloka"/>
              </a:defRPr>
            </a:lvl1pPr>
            <a:lvl2pPr lvl="1">
              <a:buNone/>
              <a:defRPr>
                <a:latin typeface="Vidaloka"/>
                <a:ea typeface="Vidaloka"/>
                <a:cs typeface="Vidaloka"/>
                <a:sym typeface="Vidaloka"/>
              </a:defRPr>
            </a:lvl2pPr>
            <a:lvl3pPr lvl="2">
              <a:buNone/>
              <a:defRPr>
                <a:latin typeface="Vidaloka"/>
                <a:ea typeface="Vidaloka"/>
                <a:cs typeface="Vidaloka"/>
                <a:sym typeface="Vidaloka"/>
              </a:defRPr>
            </a:lvl3pPr>
            <a:lvl4pPr lvl="3">
              <a:buNone/>
              <a:defRPr>
                <a:latin typeface="Vidaloka"/>
                <a:ea typeface="Vidaloka"/>
                <a:cs typeface="Vidaloka"/>
                <a:sym typeface="Vidaloka"/>
              </a:defRPr>
            </a:lvl4pPr>
            <a:lvl5pPr lvl="4">
              <a:buNone/>
              <a:defRPr>
                <a:latin typeface="Vidaloka"/>
                <a:ea typeface="Vidaloka"/>
                <a:cs typeface="Vidaloka"/>
                <a:sym typeface="Vidaloka"/>
              </a:defRPr>
            </a:lvl5pPr>
            <a:lvl6pPr lvl="5">
              <a:buNone/>
              <a:defRPr>
                <a:latin typeface="Vidaloka"/>
                <a:ea typeface="Vidaloka"/>
                <a:cs typeface="Vidaloka"/>
                <a:sym typeface="Vidaloka"/>
              </a:defRPr>
            </a:lvl6pPr>
            <a:lvl7pPr lvl="6">
              <a:buNone/>
              <a:defRPr>
                <a:latin typeface="Vidaloka"/>
                <a:ea typeface="Vidaloka"/>
                <a:cs typeface="Vidaloka"/>
                <a:sym typeface="Vidaloka"/>
              </a:defRPr>
            </a:lvl7pPr>
            <a:lvl8pPr lvl="7">
              <a:buNone/>
              <a:defRPr>
                <a:latin typeface="Vidaloka"/>
                <a:ea typeface="Vidaloka"/>
                <a:cs typeface="Vidaloka"/>
                <a:sym typeface="Vidaloka"/>
              </a:defRPr>
            </a:lvl8pPr>
            <a:lvl9pPr lvl="8">
              <a:buNone/>
              <a:defRPr>
                <a:latin typeface="Vidaloka"/>
                <a:ea typeface="Vidaloka"/>
                <a:cs typeface="Vidaloka"/>
                <a:sym typeface="Vidaloka"/>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9"/>
        <p:cNvGrpSpPr/>
        <p:nvPr/>
      </p:nvGrpSpPr>
      <p:grpSpPr>
        <a:xfrm>
          <a:off x="0" y="0"/>
          <a:ext cx="0" cy="0"/>
          <a:chOff x="0" y="0"/>
          <a:chExt cx="0" cy="0"/>
        </a:xfrm>
      </p:grpSpPr>
      <p:sp>
        <p:nvSpPr>
          <p:cNvPr id="30" name="Google Shape;30;p6"/>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7044867" y="274633"/>
            <a:ext cx="4198500" cy="1143300"/>
          </a:xfrm>
          <a:prstGeom prst="rect">
            <a:avLst/>
          </a:prstGeom>
        </p:spPr>
        <p:txBody>
          <a:bodyPr spcFirstLastPara="1" wrap="square" lIns="121900" tIns="121900" rIns="121900" bIns="121900" anchor="b" anchorCtr="0"/>
          <a:lstStyle>
            <a:lvl1pPr lvl="0">
              <a:spcBef>
                <a:spcPts val="0"/>
              </a:spcBef>
              <a:spcAft>
                <a:spcPts val="0"/>
              </a:spcAft>
              <a:buSzPts val="19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2" name="Google Shape;32;p6"/>
          <p:cNvSpPr txBox="1">
            <a:spLocks noGrp="1"/>
          </p:cNvSpPr>
          <p:nvPr>
            <p:ph type="body" idx="1"/>
          </p:nvPr>
        </p:nvSpPr>
        <p:spPr>
          <a:xfrm>
            <a:off x="6640067" y="1799233"/>
            <a:ext cx="2398800" cy="3472500"/>
          </a:xfrm>
          <a:prstGeom prst="rect">
            <a:avLst/>
          </a:prstGeom>
        </p:spPr>
        <p:txBody>
          <a:bodyPr spcFirstLastPara="1" wrap="square" lIns="121900" tIns="121900" rIns="121900" bIns="121900" anchor="t" anchorCtr="0"/>
          <a:lstStyle>
            <a:lvl1pPr marL="457200" lvl="0" indent="-330200">
              <a:spcBef>
                <a:spcPts val="8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3" name="Google Shape;33;p6"/>
          <p:cNvSpPr txBox="1">
            <a:spLocks noGrp="1"/>
          </p:cNvSpPr>
          <p:nvPr>
            <p:ph type="body" idx="2"/>
          </p:nvPr>
        </p:nvSpPr>
        <p:spPr>
          <a:xfrm>
            <a:off x="9183463" y="1799233"/>
            <a:ext cx="2398800" cy="3472500"/>
          </a:xfrm>
          <a:prstGeom prst="rect">
            <a:avLst/>
          </a:prstGeom>
        </p:spPr>
        <p:txBody>
          <a:bodyPr spcFirstLastPara="1" wrap="square" lIns="121900" tIns="121900" rIns="121900" bIns="121900" anchor="t" anchorCtr="0"/>
          <a:lstStyle>
            <a:lvl1pPr marL="457200" lvl="0" indent="-330200">
              <a:spcBef>
                <a:spcPts val="8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4" name="Google Shape;34;p6"/>
          <p:cNvSpPr txBox="1">
            <a:spLocks noGrp="1"/>
          </p:cNvSpPr>
          <p:nvPr>
            <p:ph type="sldNum" idx="12"/>
          </p:nvPr>
        </p:nvSpPr>
        <p:spPr>
          <a:xfrm>
            <a:off x="1584200" y="1593200"/>
            <a:ext cx="2927700" cy="3671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7"/>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p7"/>
          <p:cNvSpPr txBox="1">
            <a:spLocks noGrp="1"/>
          </p:cNvSpPr>
          <p:nvPr>
            <p:ph type="title"/>
          </p:nvPr>
        </p:nvSpPr>
        <p:spPr>
          <a:xfrm>
            <a:off x="7044867" y="274633"/>
            <a:ext cx="4198500" cy="1143300"/>
          </a:xfrm>
          <a:prstGeom prst="rect">
            <a:avLst/>
          </a:prstGeom>
        </p:spPr>
        <p:txBody>
          <a:bodyPr spcFirstLastPara="1" wrap="square" lIns="121900" tIns="121900" rIns="121900" bIns="121900" anchor="b" anchorCtr="0"/>
          <a:lstStyle>
            <a:lvl1pPr lvl="0">
              <a:spcBef>
                <a:spcPts val="0"/>
              </a:spcBef>
              <a:spcAft>
                <a:spcPts val="0"/>
              </a:spcAft>
              <a:buSzPts val="19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8" name="Google Shape;38;p7"/>
          <p:cNvSpPr txBox="1">
            <a:spLocks noGrp="1"/>
          </p:cNvSpPr>
          <p:nvPr>
            <p:ph type="sldNum" idx="12"/>
          </p:nvPr>
        </p:nvSpPr>
        <p:spPr>
          <a:xfrm>
            <a:off x="1584200" y="1593200"/>
            <a:ext cx="2927700" cy="3671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8"/>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p8"/>
          <p:cNvSpPr txBox="1">
            <a:spLocks noGrp="1"/>
          </p:cNvSpPr>
          <p:nvPr>
            <p:ph type="body" idx="1"/>
          </p:nvPr>
        </p:nvSpPr>
        <p:spPr>
          <a:xfrm>
            <a:off x="6096000" y="5468667"/>
            <a:ext cx="6096000" cy="692700"/>
          </a:xfrm>
          <a:prstGeom prst="rect">
            <a:avLst/>
          </a:prstGeom>
        </p:spPr>
        <p:txBody>
          <a:bodyPr spcFirstLastPara="1" wrap="square" lIns="121900" tIns="121900" rIns="121900" bIns="121900" anchor="t" anchorCtr="0"/>
          <a:lstStyle>
            <a:lvl1pPr marL="457200" lvl="0" indent="-228600" algn="ctr">
              <a:spcBef>
                <a:spcPts val="500"/>
              </a:spcBef>
              <a:spcAft>
                <a:spcPts val="0"/>
              </a:spcAft>
              <a:buSzPts val="1600"/>
              <a:buNone/>
              <a:defRPr sz="1600"/>
            </a:lvl1pPr>
          </a:lstStyle>
          <a:p>
            <a:endParaRPr/>
          </a:p>
        </p:txBody>
      </p:sp>
      <p:sp>
        <p:nvSpPr>
          <p:cNvPr id="42" name="Google Shape;42;p8"/>
          <p:cNvSpPr txBox="1">
            <a:spLocks noGrp="1"/>
          </p:cNvSpPr>
          <p:nvPr>
            <p:ph type="sldNum" idx="12"/>
          </p:nvPr>
        </p:nvSpPr>
        <p:spPr>
          <a:xfrm>
            <a:off x="1584200" y="1593200"/>
            <a:ext cx="2927700" cy="3671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dark" type="blank">
  <p:cSld name="BLANK">
    <p:bg>
      <p:bgPr>
        <a:solidFill>
          <a:srgbClr val="1D1D1B"/>
        </a:solidFill>
        <a:effectLst/>
      </p:bgPr>
    </p:bg>
    <p:spTree>
      <p:nvGrpSpPr>
        <p:cNvPr id="1" name="Shape 43"/>
        <p:cNvGrpSpPr/>
        <p:nvPr/>
      </p:nvGrpSpPr>
      <p:grpSpPr>
        <a:xfrm>
          <a:off x="0" y="0"/>
          <a:ext cx="0" cy="0"/>
          <a:chOff x="0" y="0"/>
          <a:chExt cx="0" cy="0"/>
        </a:xfrm>
      </p:grpSpPr>
      <p:sp>
        <p:nvSpPr>
          <p:cNvPr id="44" name="Google Shape;44;p9"/>
          <p:cNvSpPr/>
          <p:nvPr/>
        </p:nvSpPr>
        <p:spPr>
          <a:xfrm>
            <a:off x="1584600" y="1593200"/>
            <a:ext cx="9022800" cy="36717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sldNum" idx="12"/>
          </p:nvPr>
        </p:nvSpPr>
        <p:spPr>
          <a:xfrm>
            <a:off x="1584200" y="5264800"/>
            <a:ext cx="9022800" cy="1593300"/>
          </a:xfrm>
          <a:prstGeom prst="rect">
            <a:avLst/>
          </a:prstGeom>
          <a:noFill/>
          <a:ln>
            <a:noFill/>
          </a:ln>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light">
  <p:cSld name="BLANK_1">
    <p:bg>
      <p:bgPr>
        <a:solidFill>
          <a:srgbClr val="FFFFFF"/>
        </a:solidFill>
        <a:effectLst/>
      </p:bgPr>
    </p:bg>
    <p:spTree>
      <p:nvGrpSpPr>
        <p:cNvPr id="1" name="Shape 46"/>
        <p:cNvGrpSpPr/>
        <p:nvPr/>
      </p:nvGrpSpPr>
      <p:grpSpPr>
        <a:xfrm>
          <a:off x="0" y="0"/>
          <a:ext cx="0" cy="0"/>
          <a:chOff x="0" y="0"/>
          <a:chExt cx="0" cy="0"/>
        </a:xfrm>
      </p:grpSpPr>
      <p:sp>
        <p:nvSpPr>
          <p:cNvPr id="47" name="Google Shape;47;p10"/>
          <p:cNvSpPr/>
          <p:nvPr/>
        </p:nvSpPr>
        <p:spPr>
          <a:xfrm>
            <a:off x="1584600" y="1593200"/>
            <a:ext cx="9022800" cy="3671700"/>
          </a:xfrm>
          <a:prstGeom prst="rect">
            <a:avLst/>
          </a:prstGeom>
          <a:noFill/>
          <a:ln w="9525"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1584600" y="5264800"/>
            <a:ext cx="9022800" cy="1593300"/>
          </a:xfrm>
          <a:prstGeom prst="rect">
            <a:avLst/>
          </a:prstGeom>
          <a:noFill/>
          <a:ln>
            <a:noFill/>
          </a:ln>
        </p:spPr>
        <p:txBody>
          <a:bodyPr spcFirstLastPara="1" wrap="square" lIns="121900" tIns="121900" rIns="121900" bIns="121900" anchor="ctr" anchorCtr="0">
            <a:noAutofit/>
          </a:bodyPr>
          <a:lstStyle>
            <a:lvl1pPr lvl="0" rtl="0">
              <a:buNone/>
              <a:defRPr>
                <a:solidFill>
                  <a:srgbClr val="1D1D1B"/>
                </a:solidFill>
              </a:defRPr>
            </a:lvl1pPr>
            <a:lvl2pPr lvl="1" rtl="0">
              <a:buNone/>
              <a:defRPr>
                <a:solidFill>
                  <a:srgbClr val="1D1D1B"/>
                </a:solidFill>
              </a:defRPr>
            </a:lvl2pPr>
            <a:lvl3pPr lvl="2" rtl="0">
              <a:buNone/>
              <a:defRPr>
                <a:solidFill>
                  <a:srgbClr val="1D1D1B"/>
                </a:solidFill>
              </a:defRPr>
            </a:lvl3pPr>
            <a:lvl4pPr lvl="3" rtl="0">
              <a:buNone/>
              <a:defRPr>
                <a:solidFill>
                  <a:srgbClr val="1D1D1B"/>
                </a:solidFill>
              </a:defRPr>
            </a:lvl4pPr>
            <a:lvl5pPr lvl="4" rtl="0">
              <a:buNone/>
              <a:defRPr>
                <a:solidFill>
                  <a:srgbClr val="1D1D1B"/>
                </a:solidFill>
              </a:defRPr>
            </a:lvl5pPr>
            <a:lvl6pPr lvl="5" rtl="0">
              <a:buNone/>
              <a:defRPr>
                <a:solidFill>
                  <a:srgbClr val="1D1D1B"/>
                </a:solidFill>
              </a:defRPr>
            </a:lvl6pPr>
            <a:lvl7pPr lvl="6" rtl="0">
              <a:buNone/>
              <a:defRPr>
                <a:solidFill>
                  <a:srgbClr val="1D1D1B"/>
                </a:solidFill>
              </a:defRPr>
            </a:lvl7pPr>
            <a:lvl8pPr lvl="7" rtl="0">
              <a:buNone/>
              <a:defRPr>
                <a:solidFill>
                  <a:srgbClr val="1D1D1B"/>
                </a:solidFill>
              </a:defRPr>
            </a:lvl8pPr>
            <a:lvl9pPr lvl="8" rtl="0">
              <a:buNone/>
              <a:defRPr>
                <a:solidFill>
                  <a:srgbClr val="1D1D1B"/>
                </a:solidFill>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044867" y="274633"/>
            <a:ext cx="4198500" cy="1143300"/>
          </a:xfrm>
          <a:prstGeom prst="rect">
            <a:avLst/>
          </a:prstGeom>
          <a:noFill/>
          <a:ln>
            <a:noFill/>
          </a:ln>
        </p:spPr>
        <p:txBody>
          <a:bodyPr spcFirstLastPara="1" wrap="square" lIns="121900" tIns="121900" rIns="121900" bIns="121900" anchor="b" anchorCtr="0"/>
          <a:lstStyle>
            <a:lvl1pPr lvl="0"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1pPr>
            <a:lvl2pPr lvl="1"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2pPr>
            <a:lvl3pPr lvl="2"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3pPr>
            <a:lvl4pPr lvl="3"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4pPr>
            <a:lvl5pPr lvl="4"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5pPr>
            <a:lvl6pPr lvl="5"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6pPr>
            <a:lvl7pPr lvl="6"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7pPr>
            <a:lvl8pPr lvl="7"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8pPr>
            <a:lvl9pPr lvl="8"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9pPr>
          </a:lstStyle>
          <a:p>
            <a:endParaRPr/>
          </a:p>
        </p:txBody>
      </p:sp>
      <p:sp>
        <p:nvSpPr>
          <p:cNvPr id="11" name="Google Shape;11;p1"/>
          <p:cNvSpPr txBox="1">
            <a:spLocks noGrp="1"/>
          </p:cNvSpPr>
          <p:nvPr>
            <p:ph type="body" idx="1"/>
          </p:nvPr>
        </p:nvSpPr>
        <p:spPr>
          <a:xfrm>
            <a:off x="6668800" y="1900033"/>
            <a:ext cx="4950300" cy="4438800"/>
          </a:xfrm>
          <a:prstGeom prst="rect">
            <a:avLst/>
          </a:prstGeom>
          <a:noFill/>
          <a:ln>
            <a:noFill/>
          </a:ln>
        </p:spPr>
        <p:txBody>
          <a:bodyPr spcFirstLastPara="1" wrap="square" lIns="121900" tIns="121900" rIns="121900" bIns="121900" anchor="t" anchorCtr="0"/>
          <a:lstStyle>
            <a:lvl1pPr marL="457200" lvl="0" indent="-336550">
              <a:lnSpc>
                <a:spcPct val="115000"/>
              </a:lnSpc>
              <a:spcBef>
                <a:spcPts val="800"/>
              </a:spcBef>
              <a:spcAft>
                <a:spcPts val="0"/>
              </a:spcAft>
              <a:buClr>
                <a:srgbClr val="576574"/>
              </a:buClr>
              <a:buSzPts val="1700"/>
              <a:buFont typeface="Raleway"/>
              <a:buChar char="▫"/>
              <a:defRPr sz="1700">
                <a:solidFill>
                  <a:srgbClr val="576574"/>
                </a:solidFill>
                <a:latin typeface="Raleway"/>
                <a:ea typeface="Raleway"/>
                <a:cs typeface="Raleway"/>
                <a:sym typeface="Raleway"/>
              </a:defRPr>
            </a:lvl1pPr>
            <a:lvl2pPr marL="914400" lvl="1"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2pPr>
            <a:lvl3pPr marL="1371600" lvl="2"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3pPr>
            <a:lvl4pPr marL="1828800" lvl="3"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4pPr>
            <a:lvl5pPr marL="2286000" lvl="4"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5pPr>
            <a:lvl6pPr marL="2743200" lvl="5"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6pPr>
            <a:lvl7pPr marL="3200400" lvl="6"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7pPr>
            <a:lvl8pPr marL="3657600" lvl="7"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8pPr>
            <a:lvl9pPr marL="4114800" lvl="8"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9pPr>
          </a:lstStyle>
          <a:p>
            <a:endParaRPr/>
          </a:p>
        </p:txBody>
      </p:sp>
      <p:sp>
        <p:nvSpPr>
          <p:cNvPr id="12" name="Google Shape;12;p1"/>
          <p:cNvSpPr txBox="1">
            <a:spLocks noGrp="1"/>
          </p:cNvSpPr>
          <p:nvPr>
            <p:ph type="sldNum" idx="12"/>
          </p:nvPr>
        </p:nvSpPr>
        <p:spPr>
          <a:xfrm>
            <a:off x="1584200" y="1593200"/>
            <a:ext cx="2927700" cy="3671700"/>
          </a:xfrm>
          <a:prstGeom prst="rect">
            <a:avLst/>
          </a:prstGeom>
          <a:noFill/>
          <a:ln w="9525" cap="flat" cmpd="sng">
            <a:solidFill>
              <a:srgbClr val="FFFFFF"/>
            </a:solidFill>
            <a:prstDash val="solid"/>
            <a:miter lim="8000"/>
            <a:headEnd type="none" w="sm" len="sm"/>
            <a:tailEnd type="none" w="sm" len="sm"/>
          </a:ln>
        </p:spPr>
        <p:txBody>
          <a:bodyPr spcFirstLastPara="1" wrap="square" lIns="121900" tIns="121900" rIns="121900" bIns="121900" anchor="ctr" anchorCtr="0">
            <a:noAutofit/>
          </a:bodyPr>
          <a:lstStyle>
            <a:lvl1pPr lvl="0" algn="ctr" rtl="0">
              <a:buNone/>
              <a:defRPr sz="8000">
                <a:solidFill>
                  <a:srgbClr val="FFFFFF"/>
                </a:solidFill>
                <a:latin typeface="Vidaloka"/>
                <a:ea typeface="Vidaloka"/>
                <a:cs typeface="Vidaloka"/>
                <a:sym typeface="Vidaloka"/>
              </a:defRPr>
            </a:lvl1pPr>
            <a:lvl2pPr lvl="1" algn="ctr" rtl="0">
              <a:buNone/>
              <a:defRPr sz="8000">
                <a:solidFill>
                  <a:srgbClr val="FFFFFF"/>
                </a:solidFill>
                <a:latin typeface="Vidaloka"/>
                <a:ea typeface="Vidaloka"/>
                <a:cs typeface="Vidaloka"/>
                <a:sym typeface="Vidaloka"/>
              </a:defRPr>
            </a:lvl2pPr>
            <a:lvl3pPr lvl="2" algn="ctr" rtl="0">
              <a:buNone/>
              <a:defRPr sz="8000">
                <a:solidFill>
                  <a:srgbClr val="FFFFFF"/>
                </a:solidFill>
                <a:latin typeface="Vidaloka"/>
                <a:ea typeface="Vidaloka"/>
                <a:cs typeface="Vidaloka"/>
                <a:sym typeface="Vidaloka"/>
              </a:defRPr>
            </a:lvl3pPr>
            <a:lvl4pPr lvl="3" algn="ctr" rtl="0">
              <a:buNone/>
              <a:defRPr sz="8000">
                <a:solidFill>
                  <a:srgbClr val="FFFFFF"/>
                </a:solidFill>
                <a:latin typeface="Vidaloka"/>
                <a:ea typeface="Vidaloka"/>
                <a:cs typeface="Vidaloka"/>
                <a:sym typeface="Vidaloka"/>
              </a:defRPr>
            </a:lvl4pPr>
            <a:lvl5pPr lvl="4" algn="ctr" rtl="0">
              <a:buNone/>
              <a:defRPr sz="8000">
                <a:solidFill>
                  <a:srgbClr val="FFFFFF"/>
                </a:solidFill>
                <a:latin typeface="Vidaloka"/>
                <a:ea typeface="Vidaloka"/>
                <a:cs typeface="Vidaloka"/>
                <a:sym typeface="Vidaloka"/>
              </a:defRPr>
            </a:lvl5pPr>
            <a:lvl6pPr lvl="5" algn="ctr" rtl="0">
              <a:buNone/>
              <a:defRPr sz="8000">
                <a:solidFill>
                  <a:srgbClr val="FFFFFF"/>
                </a:solidFill>
                <a:latin typeface="Vidaloka"/>
                <a:ea typeface="Vidaloka"/>
                <a:cs typeface="Vidaloka"/>
                <a:sym typeface="Vidaloka"/>
              </a:defRPr>
            </a:lvl6pPr>
            <a:lvl7pPr lvl="6" algn="ctr" rtl="0">
              <a:buNone/>
              <a:defRPr sz="8000">
                <a:solidFill>
                  <a:srgbClr val="FFFFFF"/>
                </a:solidFill>
                <a:latin typeface="Vidaloka"/>
                <a:ea typeface="Vidaloka"/>
                <a:cs typeface="Vidaloka"/>
                <a:sym typeface="Vidaloka"/>
              </a:defRPr>
            </a:lvl7pPr>
            <a:lvl8pPr lvl="7" algn="ctr" rtl="0">
              <a:buNone/>
              <a:defRPr sz="8000">
                <a:solidFill>
                  <a:srgbClr val="FFFFFF"/>
                </a:solidFill>
                <a:latin typeface="Vidaloka"/>
                <a:ea typeface="Vidaloka"/>
                <a:cs typeface="Vidaloka"/>
                <a:sym typeface="Vidaloka"/>
              </a:defRPr>
            </a:lvl8pPr>
            <a:lvl9pPr lvl="8" algn="ctr" rtl="0">
              <a:buNone/>
              <a:defRPr sz="8000">
                <a:solidFill>
                  <a:srgbClr val="FFFFFF"/>
                </a:solidFill>
                <a:latin typeface="Vidaloka"/>
                <a:ea typeface="Vidaloka"/>
                <a:cs typeface="Vidaloka"/>
                <a:sym typeface="Vidaloka"/>
              </a:defRPr>
            </a:lvl9pPr>
          </a:lstStyle>
          <a:p>
            <a:pPr marL="0" lvl="0" indent="0" algn="ct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3"/>
          <p:cNvPicPr preferRelativeResize="0"/>
          <p:nvPr/>
        </p:nvPicPr>
        <p:blipFill rotWithShape="1">
          <a:blip r:embed="rId3">
            <a:alphaModFix amt="63000"/>
          </a:blip>
          <a:srcRect l="10033" r="17576"/>
          <a:stretch/>
        </p:blipFill>
        <p:spPr>
          <a:xfrm>
            <a:off x="0" y="0"/>
            <a:ext cx="12192000" cy="6858000"/>
          </a:xfrm>
          <a:prstGeom prst="rect">
            <a:avLst/>
          </a:prstGeom>
          <a:noFill/>
          <a:ln>
            <a:noFill/>
          </a:ln>
        </p:spPr>
      </p:pic>
      <p:sp>
        <p:nvSpPr>
          <p:cNvPr id="68" name="Google Shape;68;p13"/>
          <p:cNvSpPr txBox="1">
            <a:spLocks noGrp="1"/>
          </p:cNvSpPr>
          <p:nvPr>
            <p:ph type="ctrTitle"/>
          </p:nvPr>
        </p:nvSpPr>
        <p:spPr>
          <a:xfrm>
            <a:off x="3855000" y="1714800"/>
            <a:ext cx="4482000" cy="3428400"/>
          </a:xfrm>
          <a:prstGeom prst="rect">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6000"/>
              <a:buFont typeface="Calibri"/>
              <a:buNone/>
            </a:pPr>
            <a:r>
              <a:rPr lang="fi-FI" sz="2000">
                <a:solidFill>
                  <a:srgbClr val="1D1D1B"/>
                </a:solidFill>
              </a:rPr>
              <a:t> </a:t>
            </a:r>
            <a:endParaRPr sz="2000" b="0">
              <a:solidFill>
                <a:srgbClr val="1D1D1B"/>
              </a:solidFill>
              <a:latin typeface="Montserrat Medium"/>
              <a:ea typeface="Montserrat Medium"/>
              <a:cs typeface="Montserrat Medium"/>
              <a:sym typeface="Montserrat Medium"/>
            </a:endParaRPr>
          </a:p>
        </p:txBody>
      </p:sp>
      <p:sp>
        <p:nvSpPr>
          <p:cNvPr id="69" name="Google Shape;69;p13"/>
          <p:cNvSpPr txBox="1">
            <a:spLocks noGrp="1"/>
          </p:cNvSpPr>
          <p:nvPr>
            <p:ph type="ctrTitle"/>
          </p:nvPr>
        </p:nvSpPr>
        <p:spPr>
          <a:xfrm>
            <a:off x="3981450" y="1814550"/>
            <a:ext cx="4229100" cy="32289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6000"/>
              <a:buFont typeface="Calibri"/>
              <a:buNone/>
            </a:pPr>
            <a:r>
              <a:rPr lang="fi-FI" sz="2000"/>
              <a:t>DEN BYGGDA MILJÖN</a:t>
            </a:r>
            <a:endParaRPr sz="2000">
              <a:solidFill>
                <a:srgbClr val="1D1D1B"/>
              </a:solidFill>
            </a:endParaRPr>
          </a:p>
          <a:p>
            <a:pPr marL="0" marR="0" lvl="0" indent="0" algn="ctr" rtl="0">
              <a:lnSpc>
                <a:spcPct val="90000"/>
              </a:lnSpc>
              <a:spcBef>
                <a:spcPts val="0"/>
              </a:spcBef>
              <a:spcAft>
                <a:spcPts val="0"/>
              </a:spcAft>
              <a:buClr>
                <a:schemeClr val="dk2"/>
              </a:buClr>
              <a:buSzPts val="6000"/>
              <a:buFont typeface="Calibri"/>
              <a:buNone/>
            </a:pPr>
            <a:endParaRPr sz="2000">
              <a:solidFill>
                <a:srgbClr val="1D1D1B"/>
              </a:solidFill>
            </a:endParaRPr>
          </a:p>
          <a:p>
            <a:pPr marL="0" marR="0" lvl="0" indent="0" algn="ctr" rtl="0">
              <a:lnSpc>
                <a:spcPct val="90000"/>
              </a:lnSpc>
              <a:spcBef>
                <a:spcPts val="0"/>
              </a:spcBef>
              <a:spcAft>
                <a:spcPts val="0"/>
              </a:spcAft>
              <a:buClr>
                <a:schemeClr val="dk2"/>
              </a:buClr>
              <a:buSzPts val="6000"/>
              <a:buFont typeface="Calibri"/>
              <a:buNone/>
            </a:pPr>
            <a:r>
              <a:rPr lang="fi-FI" sz="2000" b="0">
                <a:latin typeface="Montserrat Medium"/>
                <a:ea typeface="Montserrat Medium"/>
                <a:cs typeface="Montserrat Medium"/>
                <a:sym typeface="Montserrat Medium"/>
              </a:rPr>
              <a:t>Högskolan för ingenjörsvetenskaper</a:t>
            </a:r>
            <a:endParaRPr sz="2000" b="0">
              <a:latin typeface="Montserrat Medium"/>
              <a:ea typeface="Montserrat Medium"/>
              <a:cs typeface="Montserrat Medium"/>
              <a:sym typeface="Montserrat Medium"/>
            </a:endParaRPr>
          </a:p>
          <a:p>
            <a:pPr marL="0" marR="0" lvl="0" indent="0" algn="ctr" rtl="0">
              <a:lnSpc>
                <a:spcPct val="90000"/>
              </a:lnSpc>
              <a:spcBef>
                <a:spcPts val="0"/>
              </a:spcBef>
              <a:spcAft>
                <a:spcPts val="0"/>
              </a:spcAft>
              <a:buClr>
                <a:schemeClr val="dk2"/>
              </a:buClr>
              <a:buSzPts val="6000"/>
              <a:buFont typeface="Calibri"/>
              <a:buNone/>
            </a:pPr>
            <a:endParaRPr sz="2000" b="0">
              <a:latin typeface="Montserrat Medium"/>
              <a:ea typeface="Montserrat Medium"/>
              <a:cs typeface="Montserrat Medium"/>
              <a:sym typeface="Montserrat Medium"/>
            </a:endParaRPr>
          </a:p>
          <a:p>
            <a:pPr marL="0" marR="0" lvl="0" indent="0" algn="ctr" rtl="0">
              <a:lnSpc>
                <a:spcPct val="90000"/>
              </a:lnSpc>
              <a:spcBef>
                <a:spcPts val="0"/>
              </a:spcBef>
              <a:spcAft>
                <a:spcPts val="0"/>
              </a:spcAft>
              <a:buClr>
                <a:schemeClr val="dk2"/>
              </a:buClr>
              <a:buSzPts val="6000"/>
              <a:buFont typeface="Calibri"/>
              <a:buNone/>
            </a:pPr>
            <a:r>
              <a:rPr lang="fi-FI" sz="2000" b="0">
                <a:latin typeface="Montserrat Medium"/>
                <a:ea typeface="Montserrat Medium"/>
                <a:cs typeface="Montserrat Medium"/>
                <a:sym typeface="Montserrat Medium"/>
              </a:rPr>
              <a:t>AALTO</a:t>
            </a:r>
            <a:r>
              <a:rPr lang="fi-FI" sz="2000" b="0">
                <a:solidFill>
                  <a:srgbClr val="1D1D1B"/>
                </a:solidFill>
                <a:latin typeface="Montserrat Medium"/>
                <a:ea typeface="Montserrat Medium"/>
                <a:cs typeface="Montserrat Medium"/>
                <a:sym typeface="Montserrat Medium"/>
              </a:rPr>
              <a:t>-</a:t>
            </a:r>
            <a:r>
              <a:rPr lang="fi-FI" sz="2000" b="0">
                <a:latin typeface="Montserrat Medium"/>
                <a:ea typeface="Montserrat Medium"/>
                <a:cs typeface="Montserrat Medium"/>
                <a:sym typeface="Montserrat Medium"/>
              </a:rPr>
              <a:t>UNIVERSITETET</a:t>
            </a:r>
            <a:endParaRPr sz="2000" b="0">
              <a:solidFill>
                <a:srgbClr val="1D1D1B"/>
              </a:solidFill>
              <a:latin typeface="Montserrat Medium"/>
              <a:ea typeface="Montserrat Medium"/>
              <a:cs typeface="Montserrat Medium"/>
              <a:sym typeface="Montserrat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2"/>
          <p:cNvSpPr txBox="1"/>
          <p:nvPr/>
        </p:nvSpPr>
        <p:spPr>
          <a:xfrm>
            <a:off x="0" y="50"/>
            <a:ext cx="12192000" cy="6858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2"/>
          <p:cNvSpPr txBox="1"/>
          <p:nvPr/>
        </p:nvSpPr>
        <p:spPr>
          <a:xfrm>
            <a:off x="3304050" y="381650"/>
            <a:ext cx="5583900"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fi-FI" sz="1900" b="1">
                <a:solidFill>
                  <a:srgbClr val="1D1D1B"/>
                </a:solidFill>
                <a:latin typeface="Montserrat"/>
                <a:ea typeface="Montserrat"/>
                <a:cs typeface="Montserrat"/>
                <a:sym typeface="Montserrat"/>
              </a:rPr>
              <a:t>Studerandeliv</a:t>
            </a:r>
            <a:endParaRPr sz="1900" b="1">
              <a:solidFill>
                <a:srgbClr val="1D1D1B"/>
              </a:solidFill>
              <a:latin typeface="Montserrat"/>
              <a:ea typeface="Montserrat"/>
              <a:cs typeface="Montserrat"/>
              <a:sym typeface="Montserrat"/>
            </a:endParaRPr>
          </a:p>
        </p:txBody>
      </p:sp>
      <p:sp>
        <p:nvSpPr>
          <p:cNvPr id="163" name="Google Shape;163;p22"/>
          <p:cNvSpPr/>
          <p:nvPr/>
        </p:nvSpPr>
        <p:spPr>
          <a:xfrm>
            <a:off x="847650" y="1271850"/>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64" name="Google Shape;164;p22"/>
          <p:cNvPicPr preferRelativeResize="0"/>
          <p:nvPr/>
        </p:nvPicPr>
        <p:blipFill rotWithShape="1">
          <a:blip r:embed="rId3">
            <a:alphaModFix/>
          </a:blip>
          <a:srcRect t="8636" b="15675"/>
          <a:stretch/>
        </p:blipFill>
        <p:spPr>
          <a:xfrm>
            <a:off x="954557" y="1342915"/>
            <a:ext cx="3047549" cy="2003904"/>
          </a:xfrm>
          <a:prstGeom prst="rect">
            <a:avLst/>
          </a:prstGeom>
          <a:noFill/>
          <a:ln>
            <a:noFill/>
          </a:ln>
        </p:spPr>
      </p:pic>
      <p:sp>
        <p:nvSpPr>
          <p:cNvPr id="165" name="Google Shape;165;p22"/>
          <p:cNvSpPr txBox="1"/>
          <p:nvPr/>
        </p:nvSpPr>
        <p:spPr>
          <a:xfrm>
            <a:off x="847650" y="3499150"/>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a:solidFill>
                  <a:schemeClr val="dk1"/>
                </a:solidFill>
                <a:latin typeface="Calibri"/>
                <a:ea typeface="Calibri"/>
                <a:cs typeface="Calibri"/>
                <a:sym typeface="Calibri"/>
              </a:rPr>
              <a:t>Fastlaskiainen i Brunnsparken</a:t>
            </a:r>
            <a:endParaRPr sz="1800">
              <a:solidFill>
                <a:schemeClr val="dk1"/>
              </a:solidFill>
              <a:latin typeface="Calibri"/>
              <a:ea typeface="Calibri"/>
              <a:cs typeface="Calibri"/>
              <a:sym typeface="Calibri"/>
            </a:endParaRPr>
          </a:p>
        </p:txBody>
      </p:sp>
      <p:sp>
        <p:nvSpPr>
          <p:cNvPr id="166" name="Google Shape;166;p22"/>
          <p:cNvSpPr/>
          <p:nvPr/>
        </p:nvSpPr>
        <p:spPr>
          <a:xfrm>
            <a:off x="847650" y="4020775"/>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67" name="Google Shape;167;p22"/>
          <p:cNvPicPr preferRelativeResize="0"/>
          <p:nvPr/>
        </p:nvPicPr>
        <p:blipFill rotWithShape="1">
          <a:blip r:embed="rId4">
            <a:alphaModFix/>
          </a:blip>
          <a:srcRect t="7840" b="25990"/>
          <a:stretch/>
        </p:blipFill>
        <p:spPr>
          <a:xfrm>
            <a:off x="954557" y="4091840"/>
            <a:ext cx="3047549" cy="2003904"/>
          </a:xfrm>
          <a:prstGeom prst="rect">
            <a:avLst/>
          </a:prstGeom>
          <a:noFill/>
          <a:ln>
            <a:noFill/>
          </a:ln>
          <a:effectLst>
            <a:outerShdw blurRad="57150" dist="19050" dir="5400000" algn="bl" rotWithShape="0">
              <a:srgbClr val="000000">
                <a:alpha val="50000"/>
              </a:srgbClr>
            </a:outerShdw>
          </a:effectLst>
        </p:spPr>
      </p:pic>
      <p:sp>
        <p:nvSpPr>
          <p:cNvPr id="168" name="Google Shape;168;p22"/>
          <p:cNvSpPr txBox="1"/>
          <p:nvPr/>
        </p:nvSpPr>
        <p:spPr>
          <a:xfrm>
            <a:off x="847650" y="6248075"/>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a:solidFill>
                  <a:schemeClr val="dk1"/>
                </a:solidFill>
                <a:latin typeface="Calibri"/>
                <a:ea typeface="Calibri"/>
                <a:cs typeface="Calibri"/>
                <a:sym typeface="Calibri"/>
              </a:rPr>
              <a:t>Appron / Barrundor</a:t>
            </a:r>
            <a:endParaRPr sz="1800">
              <a:solidFill>
                <a:schemeClr val="dk1"/>
              </a:solidFill>
              <a:latin typeface="Calibri"/>
              <a:ea typeface="Calibri"/>
              <a:cs typeface="Calibri"/>
              <a:sym typeface="Calibri"/>
            </a:endParaRPr>
          </a:p>
        </p:txBody>
      </p:sp>
      <p:sp>
        <p:nvSpPr>
          <p:cNvPr id="169" name="Google Shape;169;p22"/>
          <p:cNvSpPr/>
          <p:nvPr/>
        </p:nvSpPr>
        <p:spPr>
          <a:xfrm>
            <a:off x="4469550" y="1271850"/>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70" name="Google Shape;170;p22"/>
          <p:cNvPicPr preferRelativeResize="0"/>
          <p:nvPr/>
        </p:nvPicPr>
        <p:blipFill rotWithShape="1">
          <a:blip r:embed="rId5">
            <a:alphaModFix/>
          </a:blip>
          <a:srcRect t="748" b="748"/>
          <a:stretch/>
        </p:blipFill>
        <p:spPr>
          <a:xfrm>
            <a:off x="4576457" y="1342915"/>
            <a:ext cx="3047546" cy="2003902"/>
          </a:xfrm>
          <a:prstGeom prst="rect">
            <a:avLst/>
          </a:prstGeom>
          <a:noFill/>
          <a:ln>
            <a:noFill/>
          </a:ln>
        </p:spPr>
      </p:pic>
      <p:sp>
        <p:nvSpPr>
          <p:cNvPr id="171" name="Google Shape;171;p22"/>
          <p:cNvSpPr txBox="1"/>
          <p:nvPr/>
        </p:nvSpPr>
        <p:spPr>
          <a:xfrm>
            <a:off x="4469550" y="3499150"/>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a:solidFill>
                  <a:schemeClr val="dk1"/>
                </a:solidFill>
                <a:latin typeface="Calibri"/>
                <a:ea typeface="Calibri"/>
                <a:cs typeface="Calibri"/>
                <a:sym typeface="Calibri"/>
              </a:rPr>
              <a:t>Årsfester</a:t>
            </a:r>
            <a:endParaRPr sz="1800">
              <a:solidFill>
                <a:schemeClr val="dk1"/>
              </a:solidFill>
              <a:latin typeface="Calibri"/>
              <a:ea typeface="Calibri"/>
              <a:cs typeface="Calibri"/>
              <a:sym typeface="Calibri"/>
            </a:endParaRPr>
          </a:p>
        </p:txBody>
      </p:sp>
      <p:sp>
        <p:nvSpPr>
          <p:cNvPr id="172" name="Google Shape;172;p22"/>
          <p:cNvSpPr/>
          <p:nvPr/>
        </p:nvSpPr>
        <p:spPr>
          <a:xfrm>
            <a:off x="4469550" y="4020775"/>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73" name="Google Shape;173;p22"/>
          <p:cNvPicPr preferRelativeResize="0"/>
          <p:nvPr/>
        </p:nvPicPr>
        <p:blipFill rotWithShape="1">
          <a:blip r:embed="rId6">
            <a:alphaModFix/>
          </a:blip>
          <a:srcRect l="7228" r="7228"/>
          <a:stretch/>
        </p:blipFill>
        <p:spPr>
          <a:xfrm>
            <a:off x="4576457" y="4091840"/>
            <a:ext cx="3047549" cy="2003904"/>
          </a:xfrm>
          <a:prstGeom prst="rect">
            <a:avLst/>
          </a:prstGeom>
          <a:noFill/>
          <a:ln>
            <a:noFill/>
          </a:ln>
        </p:spPr>
      </p:pic>
      <p:sp>
        <p:nvSpPr>
          <p:cNvPr id="174" name="Google Shape;174;p22"/>
          <p:cNvSpPr txBox="1"/>
          <p:nvPr/>
        </p:nvSpPr>
        <p:spPr>
          <a:xfrm>
            <a:off x="4469550" y="6248075"/>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a:solidFill>
                  <a:schemeClr val="dk1"/>
                </a:solidFill>
                <a:latin typeface="Calibri"/>
                <a:ea typeface="Calibri"/>
                <a:cs typeface="Calibri"/>
                <a:sym typeface="Calibri"/>
              </a:rPr>
              <a:t>Utomlandsexcursioner</a:t>
            </a:r>
            <a:endParaRPr sz="1800">
              <a:solidFill>
                <a:schemeClr val="dk1"/>
              </a:solidFill>
              <a:latin typeface="Calibri"/>
              <a:ea typeface="Calibri"/>
              <a:cs typeface="Calibri"/>
              <a:sym typeface="Calibri"/>
            </a:endParaRPr>
          </a:p>
        </p:txBody>
      </p:sp>
      <p:sp>
        <p:nvSpPr>
          <p:cNvPr id="175" name="Google Shape;175;p22"/>
          <p:cNvSpPr/>
          <p:nvPr/>
        </p:nvSpPr>
        <p:spPr>
          <a:xfrm>
            <a:off x="8091450" y="1271850"/>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76" name="Google Shape;176;p22"/>
          <p:cNvPicPr preferRelativeResize="0"/>
          <p:nvPr/>
        </p:nvPicPr>
        <p:blipFill rotWithShape="1">
          <a:blip r:embed="rId7">
            <a:alphaModFix/>
          </a:blip>
          <a:srcRect t="680" b="690"/>
          <a:stretch/>
        </p:blipFill>
        <p:spPr>
          <a:xfrm>
            <a:off x="8198357" y="1342915"/>
            <a:ext cx="3047544" cy="2003901"/>
          </a:xfrm>
          <a:prstGeom prst="rect">
            <a:avLst/>
          </a:prstGeom>
          <a:noFill/>
          <a:ln>
            <a:noFill/>
          </a:ln>
        </p:spPr>
      </p:pic>
      <p:sp>
        <p:nvSpPr>
          <p:cNvPr id="177" name="Google Shape;177;p22"/>
          <p:cNvSpPr txBox="1"/>
          <p:nvPr/>
        </p:nvSpPr>
        <p:spPr>
          <a:xfrm>
            <a:off x="8091450" y="3499150"/>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a:solidFill>
                  <a:schemeClr val="dk1"/>
                </a:solidFill>
                <a:latin typeface="Calibri"/>
                <a:ea typeface="Calibri"/>
                <a:cs typeface="Calibri"/>
                <a:sym typeface="Calibri"/>
              </a:rPr>
              <a:t>BeerPong turneringar</a:t>
            </a:r>
            <a:endParaRPr sz="1800">
              <a:solidFill>
                <a:schemeClr val="dk1"/>
              </a:solidFill>
              <a:latin typeface="Calibri"/>
              <a:ea typeface="Calibri"/>
              <a:cs typeface="Calibri"/>
              <a:sym typeface="Calibri"/>
            </a:endParaRPr>
          </a:p>
        </p:txBody>
      </p:sp>
      <p:sp>
        <p:nvSpPr>
          <p:cNvPr id="178" name="Google Shape;178;p22"/>
          <p:cNvSpPr/>
          <p:nvPr/>
        </p:nvSpPr>
        <p:spPr>
          <a:xfrm>
            <a:off x="8091450" y="4020775"/>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79" name="Google Shape;179;p22"/>
          <p:cNvPicPr preferRelativeResize="0"/>
          <p:nvPr/>
        </p:nvPicPr>
        <p:blipFill rotWithShape="1">
          <a:blip r:embed="rId8">
            <a:alphaModFix/>
          </a:blip>
          <a:srcRect l="7271" t="14561" r="7177" b="9949"/>
          <a:stretch/>
        </p:blipFill>
        <p:spPr>
          <a:xfrm>
            <a:off x="8189900" y="4091850"/>
            <a:ext cx="3047549" cy="2003900"/>
          </a:xfrm>
          <a:prstGeom prst="rect">
            <a:avLst/>
          </a:prstGeom>
          <a:noFill/>
          <a:ln>
            <a:noFill/>
          </a:ln>
        </p:spPr>
      </p:pic>
      <p:sp>
        <p:nvSpPr>
          <p:cNvPr id="180" name="Google Shape;180;p22"/>
          <p:cNvSpPr txBox="1"/>
          <p:nvPr/>
        </p:nvSpPr>
        <p:spPr>
          <a:xfrm>
            <a:off x="8091450" y="6248075"/>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a:solidFill>
                  <a:schemeClr val="dk1"/>
                </a:solidFill>
                <a:latin typeface="Calibri"/>
                <a:ea typeface="Calibri"/>
                <a:cs typeface="Calibri"/>
                <a:sym typeface="Calibri"/>
              </a:rPr>
              <a:t>Mössutdelning på Wappen</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3"/>
          <p:cNvSpPr txBox="1">
            <a:spLocks noGrp="1"/>
          </p:cNvSpPr>
          <p:nvPr>
            <p:ph type="sldNum" idx="12"/>
          </p:nvPr>
        </p:nvSpPr>
        <p:spPr>
          <a:xfrm>
            <a:off x="1584600" y="5264800"/>
            <a:ext cx="9022800" cy="1593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fi-FI">
                <a:solidFill>
                  <a:srgbClr val="1D1D1B"/>
                </a:solidFill>
              </a:rPr>
              <a:t>11</a:t>
            </a:fld>
            <a:endParaRPr>
              <a:solidFill>
                <a:srgbClr val="1D1D1B"/>
              </a:solidFill>
            </a:endParaRPr>
          </a:p>
        </p:txBody>
      </p:sp>
      <p:sp>
        <p:nvSpPr>
          <p:cNvPr id="186" name="Google Shape;186;p23"/>
          <p:cNvSpPr txBox="1">
            <a:spLocks noGrp="1"/>
          </p:cNvSpPr>
          <p:nvPr>
            <p:ph type="ctrTitle" idx="4294967295"/>
          </p:nvPr>
        </p:nvSpPr>
        <p:spPr>
          <a:xfrm>
            <a:off x="1584600" y="2081733"/>
            <a:ext cx="9022800" cy="9837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fi-FI" sz="3600"/>
              <a:t>TACK !</a:t>
            </a:r>
            <a:endParaRPr sz="3600">
              <a:solidFill>
                <a:srgbClr val="1D1D1B"/>
              </a:solidFill>
            </a:endParaRPr>
          </a:p>
        </p:txBody>
      </p:sp>
      <p:sp>
        <p:nvSpPr>
          <p:cNvPr id="187" name="Google Shape;187;p23"/>
          <p:cNvSpPr txBox="1">
            <a:spLocks noGrp="1"/>
          </p:cNvSpPr>
          <p:nvPr>
            <p:ph type="subTitle" idx="4294967295"/>
          </p:nvPr>
        </p:nvSpPr>
        <p:spPr>
          <a:xfrm>
            <a:off x="1584600" y="2862133"/>
            <a:ext cx="9022800" cy="1534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fi-FI" sz="3600"/>
              <a:t>Frågor ?</a:t>
            </a:r>
            <a:endParaRPr sz="3600" b="1"/>
          </a:p>
        </p:txBody>
      </p:sp>
      <p:grpSp>
        <p:nvGrpSpPr>
          <p:cNvPr id="188" name="Google Shape;188;p23"/>
          <p:cNvGrpSpPr/>
          <p:nvPr/>
        </p:nvGrpSpPr>
        <p:grpSpPr>
          <a:xfrm>
            <a:off x="5865544" y="599681"/>
            <a:ext cx="461308" cy="434019"/>
            <a:chOff x="5972700" y="2330200"/>
            <a:chExt cx="411625" cy="387275"/>
          </a:xfrm>
        </p:grpSpPr>
        <p:sp>
          <p:nvSpPr>
            <p:cNvPr id="189" name="Google Shape;189;p2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 name="Google Shape;190;p2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1" name="Google Shape;191;p23"/>
          <p:cNvSpPr/>
          <p:nvPr/>
        </p:nvSpPr>
        <p:spPr>
          <a:xfrm>
            <a:off x="1715275" y="4808175"/>
            <a:ext cx="277025" cy="288125"/>
          </a:xfrm>
          <a:custGeom>
            <a:avLst/>
            <a:gdLst/>
            <a:ahLst/>
            <a:cxnLst/>
            <a:rect l="l" t="t" r="r" b="b"/>
            <a:pathLst>
              <a:path w="426" h="427" extrusionOk="0">
                <a:moveTo>
                  <a:pt x="372" y="0"/>
                </a:moveTo>
                <a:lnTo>
                  <a:pt x="372" y="0"/>
                </a:lnTo>
                <a:cubicBezTo>
                  <a:pt x="53" y="0"/>
                  <a:pt x="53" y="0"/>
                  <a:pt x="53" y="0"/>
                </a:cubicBezTo>
                <a:cubicBezTo>
                  <a:pt x="27" y="0"/>
                  <a:pt x="0" y="27"/>
                  <a:pt x="0" y="53"/>
                </a:cubicBezTo>
                <a:cubicBezTo>
                  <a:pt x="0" y="372"/>
                  <a:pt x="0" y="372"/>
                  <a:pt x="0" y="372"/>
                </a:cubicBezTo>
                <a:cubicBezTo>
                  <a:pt x="0" y="399"/>
                  <a:pt x="27" y="426"/>
                  <a:pt x="53" y="426"/>
                </a:cubicBezTo>
                <a:cubicBezTo>
                  <a:pt x="213" y="426"/>
                  <a:pt x="213" y="426"/>
                  <a:pt x="213" y="426"/>
                </a:cubicBezTo>
                <a:cubicBezTo>
                  <a:pt x="213" y="274"/>
                  <a:pt x="213" y="274"/>
                  <a:pt x="213" y="274"/>
                </a:cubicBezTo>
                <a:cubicBezTo>
                  <a:pt x="160" y="274"/>
                  <a:pt x="160" y="274"/>
                  <a:pt x="160" y="274"/>
                </a:cubicBezTo>
                <a:cubicBezTo>
                  <a:pt x="160" y="204"/>
                  <a:pt x="160" y="204"/>
                  <a:pt x="160" y="204"/>
                </a:cubicBezTo>
                <a:cubicBezTo>
                  <a:pt x="213" y="204"/>
                  <a:pt x="213" y="204"/>
                  <a:pt x="213" y="204"/>
                </a:cubicBezTo>
                <a:cubicBezTo>
                  <a:pt x="213" y="168"/>
                  <a:pt x="213" y="168"/>
                  <a:pt x="213" y="168"/>
                </a:cubicBezTo>
                <a:cubicBezTo>
                  <a:pt x="213" y="124"/>
                  <a:pt x="257" y="80"/>
                  <a:pt x="301" y="80"/>
                </a:cubicBezTo>
                <a:cubicBezTo>
                  <a:pt x="346" y="80"/>
                  <a:pt x="346" y="80"/>
                  <a:pt x="346" y="80"/>
                </a:cubicBezTo>
                <a:cubicBezTo>
                  <a:pt x="346" y="160"/>
                  <a:pt x="346" y="160"/>
                  <a:pt x="346" y="160"/>
                </a:cubicBezTo>
                <a:cubicBezTo>
                  <a:pt x="310" y="160"/>
                  <a:pt x="310" y="160"/>
                  <a:pt x="310" y="160"/>
                </a:cubicBezTo>
                <a:cubicBezTo>
                  <a:pt x="292" y="160"/>
                  <a:pt x="292" y="160"/>
                  <a:pt x="292" y="168"/>
                </a:cubicBezTo>
                <a:cubicBezTo>
                  <a:pt x="292" y="204"/>
                  <a:pt x="292" y="204"/>
                  <a:pt x="292" y="204"/>
                </a:cubicBezTo>
                <a:cubicBezTo>
                  <a:pt x="346" y="204"/>
                  <a:pt x="346" y="204"/>
                  <a:pt x="346" y="204"/>
                </a:cubicBezTo>
                <a:cubicBezTo>
                  <a:pt x="346" y="274"/>
                  <a:pt x="346" y="274"/>
                  <a:pt x="346" y="274"/>
                </a:cubicBezTo>
                <a:cubicBezTo>
                  <a:pt x="292" y="274"/>
                  <a:pt x="292" y="274"/>
                  <a:pt x="292" y="274"/>
                </a:cubicBezTo>
                <a:cubicBezTo>
                  <a:pt x="292" y="426"/>
                  <a:pt x="292" y="426"/>
                  <a:pt x="292" y="426"/>
                </a:cubicBezTo>
                <a:cubicBezTo>
                  <a:pt x="372" y="426"/>
                  <a:pt x="372" y="426"/>
                  <a:pt x="372" y="426"/>
                </a:cubicBezTo>
                <a:cubicBezTo>
                  <a:pt x="399" y="426"/>
                  <a:pt x="425" y="399"/>
                  <a:pt x="425" y="372"/>
                </a:cubicBezTo>
                <a:cubicBezTo>
                  <a:pt x="425" y="53"/>
                  <a:pt x="425" y="53"/>
                  <a:pt x="425" y="53"/>
                </a:cubicBezTo>
                <a:cubicBezTo>
                  <a:pt x="425" y="27"/>
                  <a:pt x="399" y="0"/>
                  <a:pt x="372" y="0"/>
                </a:cubicBezTo>
              </a:path>
            </a:pathLst>
          </a:custGeom>
          <a:solidFill>
            <a:srgbClr val="4B5050"/>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a:solidFill>
                <a:srgbClr val="000000"/>
              </a:solidFill>
              <a:latin typeface="Playfair Display"/>
              <a:ea typeface="Playfair Display"/>
              <a:cs typeface="Playfair Display"/>
              <a:sym typeface="Playfair Display"/>
            </a:endParaRPr>
          </a:p>
        </p:txBody>
      </p:sp>
      <p:sp>
        <p:nvSpPr>
          <p:cNvPr id="192" name="Google Shape;192;p23"/>
          <p:cNvSpPr/>
          <p:nvPr/>
        </p:nvSpPr>
        <p:spPr>
          <a:xfrm>
            <a:off x="8069425" y="4822095"/>
            <a:ext cx="308769" cy="315119"/>
          </a:xfrm>
          <a:custGeom>
            <a:avLst/>
            <a:gdLst/>
            <a:ahLst/>
            <a:cxnLst/>
            <a:rect l="l" t="t" r="r" b="b"/>
            <a:pathLst>
              <a:path w="426" h="435" extrusionOk="0">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4B5050"/>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a:solidFill>
                <a:srgbClr val="000000"/>
              </a:solidFill>
              <a:latin typeface="Playfair Display"/>
              <a:ea typeface="Playfair Display"/>
              <a:cs typeface="Playfair Display"/>
              <a:sym typeface="Playfair Display"/>
            </a:endParaRPr>
          </a:p>
        </p:txBody>
      </p:sp>
      <p:sp>
        <p:nvSpPr>
          <p:cNvPr id="193" name="Google Shape;193;p23"/>
          <p:cNvSpPr/>
          <p:nvPr/>
        </p:nvSpPr>
        <p:spPr>
          <a:xfrm>
            <a:off x="4532631" y="4821819"/>
            <a:ext cx="284956" cy="288130"/>
          </a:xfrm>
          <a:custGeom>
            <a:avLst/>
            <a:gdLst/>
            <a:ahLst/>
            <a:cxnLst/>
            <a:rect l="l" t="t" r="r" b="b"/>
            <a:pathLst>
              <a:path w="479" h="479" extrusionOk="0">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rgbClr val="4B5050"/>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a:solidFill>
                <a:srgbClr val="000000"/>
              </a:solidFill>
              <a:latin typeface="Playfair Display"/>
              <a:ea typeface="Playfair Display"/>
              <a:cs typeface="Playfair Display"/>
              <a:sym typeface="Playfair Display"/>
            </a:endParaRPr>
          </a:p>
        </p:txBody>
      </p:sp>
      <p:sp>
        <p:nvSpPr>
          <p:cNvPr id="194" name="Google Shape;194;p23"/>
          <p:cNvSpPr txBox="1"/>
          <p:nvPr/>
        </p:nvSpPr>
        <p:spPr>
          <a:xfrm>
            <a:off x="2082875" y="4846175"/>
            <a:ext cx="1916400" cy="31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500">
                <a:latin typeface="Montserrat"/>
                <a:ea typeface="Montserrat"/>
                <a:cs typeface="Montserrat"/>
                <a:sym typeface="Montserrat"/>
              </a:rPr>
              <a:t>Maanmittarikilta</a:t>
            </a:r>
            <a:endParaRPr sz="1500">
              <a:latin typeface="Montserrat"/>
              <a:ea typeface="Montserrat"/>
              <a:cs typeface="Montserrat"/>
              <a:sym typeface="Montserrat"/>
            </a:endParaRPr>
          </a:p>
        </p:txBody>
      </p:sp>
      <p:sp>
        <p:nvSpPr>
          <p:cNvPr id="195" name="Google Shape;195;p23"/>
          <p:cNvSpPr txBox="1"/>
          <p:nvPr/>
        </p:nvSpPr>
        <p:spPr>
          <a:xfrm>
            <a:off x="8468775" y="4816450"/>
            <a:ext cx="2042100" cy="31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500">
                <a:latin typeface="Montserrat"/>
                <a:ea typeface="Montserrat"/>
                <a:cs typeface="Montserrat"/>
                <a:sym typeface="Montserrat"/>
              </a:rPr>
              <a:t>@maanmittarikilta</a:t>
            </a:r>
            <a:endParaRPr sz="1500">
              <a:latin typeface="Montserrat"/>
              <a:ea typeface="Montserrat"/>
              <a:cs typeface="Montserrat"/>
              <a:sym typeface="Montserrat"/>
            </a:endParaRPr>
          </a:p>
        </p:txBody>
      </p:sp>
      <p:sp>
        <p:nvSpPr>
          <p:cNvPr id="196" name="Google Shape;196;p23"/>
          <p:cNvSpPr txBox="1"/>
          <p:nvPr/>
        </p:nvSpPr>
        <p:spPr>
          <a:xfrm>
            <a:off x="4920075" y="4816450"/>
            <a:ext cx="2739300" cy="31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500">
                <a:latin typeface="Montserrat"/>
                <a:ea typeface="Montserrat"/>
                <a:cs typeface="Montserrat"/>
                <a:sym typeface="Montserrat"/>
              </a:rPr>
              <a:t>www.maanmittarikilta.fi</a:t>
            </a:r>
            <a:endParaRPr sz="15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4"/>
          <p:cNvPicPr preferRelativeResize="0"/>
          <p:nvPr/>
        </p:nvPicPr>
        <p:blipFill rotWithShape="1">
          <a:blip r:embed="rId3">
            <a:alphaModFix amt="66000"/>
          </a:blip>
          <a:srcRect l="3845" r="29389"/>
          <a:stretch/>
        </p:blipFill>
        <p:spPr>
          <a:xfrm>
            <a:off x="0" y="0"/>
            <a:ext cx="6111800" cy="6858000"/>
          </a:xfrm>
          <a:prstGeom prst="rect">
            <a:avLst/>
          </a:prstGeom>
          <a:noFill/>
          <a:ln>
            <a:noFill/>
          </a:ln>
        </p:spPr>
      </p:pic>
      <p:sp>
        <p:nvSpPr>
          <p:cNvPr id="75" name="Google Shape;75;p14"/>
          <p:cNvSpPr txBox="1">
            <a:spLocks noGrp="1"/>
          </p:cNvSpPr>
          <p:nvPr>
            <p:ph type="title"/>
          </p:nvPr>
        </p:nvSpPr>
        <p:spPr>
          <a:xfrm>
            <a:off x="7044875" y="285929"/>
            <a:ext cx="4198500" cy="561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fi-FI"/>
              <a:t>ANTAGNING TILL DIA ÄMNEN</a:t>
            </a:r>
            <a:endParaRPr/>
          </a:p>
        </p:txBody>
      </p:sp>
      <p:sp>
        <p:nvSpPr>
          <p:cNvPr id="76" name="Google Shape;76;p14"/>
          <p:cNvSpPr txBox="1">
            <a:spLocks noGrp="1"/>
          </p:cNvSpPr>
          <p:nvPr>
            <p:ph type="body" idx="2"/>
          </p:nvPr>
        </p:nvSpPr>
        <p:spPr>
          <a:xfrm>
            <a:off x="9124081" y="846925"/>
            <a:ext cx="3075900" cy="3475200"/>
          </a:xfrm>
          <a:prstGeom prst="rect">
            <a:avLst/>
          </a:prstGeom>
        </p:spPr>
        <p:txBody>
          <a:bodyPr spcFirstLastPara="1" wrap="square" lIns="121900" tIns="121900" rIns="121900" bIns="121900" anchor="t" anchorCtr="0">
            <a:noAutofit/>
          </a:bodyPr>
          <a:lstStyle/>
          <a:p>
            <a:pPr marL="0" lvl="0" indent="0" algn="ctr" rtl="0">
              <a:spcBef>
                <a:spcPts val="800"/>
              </a:spcBef>
              <a:spcAft>
                <a:spcPts val="0"/>
              </a:spcAft>
              <a:buClr>
                <a:schemeClr val="dk1"/>
              </a:buClr>
              <a:buSzPts val="1500"/>
              <a:buFont typeface="Arial"/>
              <a:buNone/>
            </a:pPr>
            <a:r>
              <a:rPr lang="fi-FI" sz="1700" b="1" dirty="0"/>
              <a:t>2020 → </a:t>
            </a:r>
            <a:endParaRPr sz="1700" dirty="0"/>
          </a:p>
          <a:p>
            <a:pPr marL="457200" lvl="0" indent="0" algn="l" rtl="0">
              <a:spcBef>
                <a:spcPts val="800"/>
              </a:spcBef>
              <a:spcAft>
                <a:spcPts val="0"/>
              </a:spcAft>
              <a:buNone/>
            </a:pPr>
            <a:r>
              <a:rPr lang="fi-FI" sz="1700" dirty="0" err="1"/>
              <a:t>Antagning</a:t>
            </a:r>
            <a:r>
              <a:rPr lang="fi-FI" sz="1700" dirty="0"/>
              <a:t> </a:t>
            </a:r>
            <a:r>
              <a:rPr lang="fi-FI" sz="1700" dirty="0" err="1"/>
              <a:t>på</a:t>
            </a:r>
            <a:r>
              <a:rPr lang="fi-FI" sz="1700" dirty="0"/>
              <a:t> </a:t>
            </a:r>
            <a:r>
              <a:rPr lang="fi-FI" sz="1700" dirty="0" err="1"/>
              <a:t>basis</a:t>
            </a:r>
            <a:r>
              <a:rPr lang="fi-FI" sz="1700" dirty="0"/>
              <a:t> av:</a:t>
            </a:r>
            <a:endParaRPr sz="1700" dirty="0"/>
          </a:p>
          <a:p>
            <a:pPr marL="457200" lvl="0" indent="-342900" algn="l" rtl="0">
              <a:spcBef>
                <a:spcPts val="800"/>
              </a:spcBef>
              <a:spcAft>
                <a:spcPts val="0"/>
              </a:spcAft>
              <a:buSzPts val="1800"/>
              <a:buChar char="▫"/>
            </a:pPr>
            <a:r>
              <a:rPr lang="fi-FI" sz="1700" dirty="0" err="1"/>
              <a:t>Provpoäng</a:t>
            </a:r>
            <a:endParaRPr sz="1700" dirty="0"/>
          </a:p>
          <a:p>
            <a:pPr marL="457200" lvl="0" indent="-342900" algn="l" rtl="0">
              <a:spcBef>
                <a:spcPts val="0"/>
              </a:spcBef>
              <a:spcAft>
                <a:spcPts val="0"/>
              </a:spcAft>
              <a:buSzPts val="1800"/>
              <a:buChar char="▫"/>
            </a:pPr>
            <a:r>
              <a:rPr lang="fi-FI" sz="1700" dirty="0" err="1"/>
              <a:t>Betyg</a:t>
            </a:r>
            <a:endParaRPr sz="1700" dirty="0"/>
          </a:p>
          <a:p>
            <a:pPr marL="0" lvl="0" indent="0" algn="ctr" rtl="0">
              <a:spcBef>
                <a:spcPts val="800"/>
              </a:spcBef>
              <a:spcAft>
                <a:spcPts val="0"/>
              </a:spcAft>
              <a:buClr>
                <a:schemeClr val="dk1"/>
              </a:buClr>
              <a:buSzPts val="1500"/>
              <a:buFont typeface="Arial"/>
              <a:buNone/>
            </a:pPr>
            <a:endParaRPr sz="1700" dirty="0"/>
          </a:p>
          <a:p>
            <a:pPr marL="0" lvl="0" indent="0" algn="ctr" rtl="0">
              <a:spcBef>
                <a:spcPts val="800"/>
              </a:spcBef>
              <a:spcAft>
                <a:spcPts val="0"/>
              </a:spcAft>
              <a:buNone/>
            </a:pPr>
            <a:endParaRPr sz="1700" b="1" dirty="0"/>
          </a:p>
        </p:txBody>
      </p:sp>
      <p:sp>
        <p:nvSpPr>
          <p:cNvPr id="77" name="Google Shape;77;p14"/>
          <p:cNvSpPr txBox="1">
            <a:spLocks noGrp="1"/>
          </p:cNvSpPr>
          <p:nvPr>
            <p:ph type="sldNum" idx="12"/>
          </p:nvPr>
        </p:nvSpPr>
        <p:spPr>
          <a:xfrm>
            <a:off x="1584200" y="1593200"/>
            <a:ext cx="2927700" cy="3671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fi-FI"/>
              <a:t>2</a:t>
            </a:fld>
            <a:endParaRPr/>
          </a:p>
        </p:txBody>
      </p:sp>
      <p:sp>
        <p:nvSpPr>
          <p:cNvPr id="78" name="Google Shape;78;p14"/>
          <p:cNvSpPr txBox="1">
            <a:spLocks noGrp="1"/>
          </p:cNvSpPr>
          <p:nvPr>
            <p:ph type="body" idx="1"/>
          </p:nvPr>
        </p:nvSpPr>
        <p:spPr>
          <a:xfrm>
            <a:off x="6088275" y="846925"/>
            <a:ext cx="3116700" cy="3475200"/>
          </a:xfrm>
          <a:prstGeom prst="rect">
            <a:avLst/>
          </a:prstGeom>
        </p:spPr>
        <p:txBody>
          <a:bodyPr spcFirstLastPara="1" wrap="square" lIns="121900" tIns="121900" rIns="121900" bIns="121900" anchor="t" anchorCtr="0">
            <a:noAutofit/>
          </a:bodyPr>
          <a:lstStyle/>
          <a:p>
            <a:pPr marL="0" lvl="0" indent="0" algn="ctr" rtl="0">
              <a:spcBef>
                <a:spcPts val="800"/>
              </a:spcBef>
              <a:spcAft>
                <a:spcPts val="0"/>
              </a:spcAft>
              <a:buClr>
                <a:schemeClr val="dk1"/>
              </a:buClr>
              <a:buSzPts val="1500"/>
              <a:buFont typeface="Arial"/>
              <a:buNone/>
            </a:pPr>
            <a:r>
              <a:rPr lang="fi-FI" sz="1700" b="1" dirty="0"/>
              <a:t>2019</a:t>
            </a:r>
            <a:endParaRPr sz="1700" dirty="0"/>
          </a:p>
          <a:p>
            <a:pPr marL="457200" lvl="0" indent="0" algn="l" rtl="0">
              <a:spcBef>
                <a:spcPts val="800"/>
              </a:spcBef>
              <a:spcAft>
                <a:spcPts val="0"/>
              </a:spcAft>
              <a:buNone/>
            </a:pPr>
            <a:r>
              <a:rPr lang="fi-FI" sz="1700" dirty="0" err="1"/>
              <a:t>Antagning</a:t>
            </a:r>
            <a:r>
              <a:rPr lang="fi-FI" sz="1700" dirty="0"/>
              <a:t> </a:t>
            </a:r>
            <a:r>
              <a:rPr lang="fi-FI" sz="1700" dirty="0" err="1"/>
              <a:t>på</a:t>
            </a:r>
            <a:r>
              <a:rPr lang="fi-FI" sz="1700" dirty="0"/>
              <a:t> </a:t>
            </a:r>
            <a:r>
              <a:rPr lang="fi-FI" sz="1700" dirty="0" err="1"/>
              <a:t>basis</a:t>
            </a:r>
            <a:r>
              <a:rPr lang="fi-FI" sz="1700" dirty="0"/>
              <a:t> av:</a:t>
            </a:r>
            <a:endParaRPr sz="1700" dirty="0"/>
          </a:p>
          <a:p>
            <a:pPr marL="457200" lvl="0" indent="-342900" algn="l" rtl="0">
              <a:spcBef>
                <a:spcPts val="800"/>
              </a:spcBef>
              <a:spcAft>
                <a:spcPts val="0"/>
              </a:spcAft>
              <a:buSzPts val="1800"/>
              <a:buChar char="▫"/>
            </a:pPr>
            <a:r>
              <a:rPr lang="fi-FI" sz="1700" dirty="0" err="1"/>
              <a:t>Betyg</a:t>
            </a:r>
            <a:r>
              <a:rPr lang="fi-FI" sz="1700" dirty="0"/>
              <a:t> </a:t>
            </a:r>
            <a:r>
              <a:rPr lang="fi-FI" sz="1700" dirty="0" err="1"/>
              <a:t>och</a:t>
            </a:r>
            <a:r>
              <a:rPr lang="fi-FI" sz="1700" dirty="0"/>
              <a:t> </a:t>
            </a:r>
            <a:r>
              <a:rPr lang="fi-FI" sz="1700" dirty="0" err="1"/>
              <a:t>provpoäng</a:t>
            </a:r>
            <a:endParaRPr sz="1700" dirty="0"/>
          </a:p>
          <a:p>
            <a:pPr marL="457200" lvl="0" indent="-342900" algn="l" rtl="0">
              <a:spcBef>
                <a:spcPts val="0"/>
              </a:spcBef>
              <a:spcAft>
                <a:spcPts val="0"/>
              </a:spcAft>
              <a:buSzPts val="1800"/>
              <a:buChar char="▫"/>
            </a:pPr>
            <a:r>
              <a:rPr lang="fi-FI" sz="1700" dirty="0" err="1"/>
              <a:t>Provpoäng</a:t>
            </a:r>
            <a:endParaRPr sz="1700" dirty="0"/>
          </a:p>
          <a:p>
            <a:pPr marL="457200" lvl="0" indent="-342900" algn="l" rtl="0">
              <a:spcBef>
                <a:spcPts val="0"/>
              </a:spcBef>
              <a:spcAft>
                <a:spcPts val="0"/>
              </a:spcAft>
              <a:buSzPts val="1800"/>
              <a:buChar char="▫"/>
            </a:pPr>
            <a:r>
              <a:rPr lang="fi-FI" sz="1700" dirty="0" err="1"/>
              <a:t>Betyg</a:t>
            </a:r>
            <a:endParaRPr sz="1700" dirty="0"/>
          </a:p>
          <a:p>
            <a:pPr marL="0" lvl="0" indent="0" algn="ctr" rtl="0">
              <a:spcBef>
                <a:spcPts val="800"/>
              </a:spcBef>
              <a:spcAft>
                <a:spcPts val="0"/>
              </a:spcAft>
              <a:buClr>
                <a:schemeClr val="dk1"/>
              </a:buClr>
              <a:buSzPts val="1500"/>
              <a:buFont typeface="Arial"/>
              <a:buNone/>
            </a:pPr>
            <a:endParaRPr sz="1700" dirty="0"/>
          </a:p>
          <a:p>
            <a:pPr marL="0" lvl="0" indent="0" algn="ctr" rtl="0">
              <a:spcBef>
                <a:spcPts val="800"/>
              </a:spcBef>
              <a:spcAft>
                <a:spcPts val="0"/>
              </a:spcAft>
              <a:buNone/>
            </a:pPr>
            <a:endParaRPr sz="1700" dirty="0"/>
          </a:p>
        </p:txBody>
      </p:sp>
      <p:sp>
        <p:nvSpPr>
          <p:cNvPr id="79" name="Google Shape;79;p14"/>
          <p:cNvSpPr txBox="1">
            <a:spLocks noGrp="1"/>
          </p:cNvSpPr>
          <p:nvPr>
            <p:ph type="body" idx="1"/>
          </p:nvPr>
        </p:nvSpPr>
        <p:spPr>
          <a:xfrm>
            <a:off x="6080175" y="2892125"/>
            <a:ext cx="6111900" cy="3671700"/>
          </a:xfrm>
          <a:prstGeom prst="rect">
            <a:avLst/>
          </a:prstGeom>
        </p:spPr>
        <p:txBody>
          <a:bodyPr spcFirstLastPara="1" wrap="square" lIns="121900" tIns="121900" rIns="121900" bIns="121900" anchor="t" anchorCtr="0">
            <a:noAutofit/>
          </a:bodyPr>
          <a:lstStyle/>
          <a:p>
            <a:pPr marL="457200" lvl="0" indent="-342900" algn="l" rtl="0">
              <a:spcBef>
                <a:spcPts val="800"/>
              </a:spcBef>
              <a:spcAft>
                <a:spcPts val="0"/>
              </a:spcAft>
              <a:buSzPts val="1800"/>
              <a:buChar char="▫"/>
            </a:pPr>
            <a:r>
              <a:rPr lang="fi-FI" sz="1700" dirty="0" err="1"/>
              <a:t>Med</a:t>
            </a:r>
            <a:r>
              <a:rPr lang="fi-FI" sz="1700" dirty="0"/>
              <a:t> ett </a:t>
            </a:r>
            <a:r>
              <a:rPr lang="fi-FI" sz="1700" dirty="0" err="1"/>
              <a:t>urvalsprov</a:t>
            </a:r>
            <a:r>
              <a:rPr lang="fi-FI" sz="1700" dirty="0"/>
              <a:t> </a:t>
            </a:r>
            <a:r>
              <a:rPr lang="fi-FI" sz="1700" dirty="0" err="1"/>
              <a:t>kan</a:t>
            </a:r>
            <a:r>
              <a:rPr lang="fi-FI" sz="1700" dirty="0"/>
              <a:t> </a:t>
            </a:r>
            <a:r>
              <a:rPr lang="fi-FI" sz="1700" dirty="0" err="1"/>
              <a:t>man</a:t>
            </a:r>
            <a:r>
              <a:rPr lang="fi-FI" sz="1700" dirty="0"/>
              <a:t> </a:t>
            </a:r>
            <a:r>
              <a:rPr lang="fi-FI" sz="1700" dirty="0" err="1"/>
              <a:t>söka</a:t>
            </a:r>
            <a:r>
              <a:rPr lang="fi-FI" sz="1700" dirty="0"/>
              <a:t> </a:t>
            </a:r>
            <a:r>
              <a:rPr lang="fi-FI" sz="1700" dirty="0" err="1"/>
              <a:t>till</a:t>
            </a:r>
            <a:r>
              <a:rPr lang="fi-FI" sz="1700" dirty="0"/>
              <a:t> alla DI-</a:t>
            </a:r>
            <a:r>
              <a:rPr lang="fi-FI" sz="1700" dirty="0" err="1"/>
              <a:t>ansökningsmål</a:t>
            </a:r>
            <a:r>
              <a:rPr lang="fi-FI" sz="1700" dirty="0"/>
              <a:t> </a:t>
            </a:r>
            <a:r>
              <a:rPr lang="fi-FI" sz="1700" dirty="0" err="1"/>
              <a:t>inom</a:t>
            </a:r>
            <a:r>
              <a:rPr lang="fi-FI" sz="1700" dirty="0"/>
              <a:t> </a:t>
            </a:r>
            <a:r>
              <a:rPr lang="fi-FI" sz="1700" dirty="0" err="1"/>
              <a:t>den</a:t>
            </a:r>
            <a:r>
              <a:rPr lang="fi-FI" sz="1700" dirty="0"/>
              <a:t> </a:t>
            </a:r>
            <a:r>
              <a:rPr lang="fi-FI" sz="1700" dirty="0" err="1"/>
              <a:t>gemensamma</a:t>
            </a:r>
            <a:r>
              <a:rPr lang="fi-FI" sz="1700" dirty="0"/>
              <a:t> DIA-</a:t>
            </a:r>
            <a:r>
              <a:rPr lang="fi-FI" sz="1700" dirty="0" err="1"/>
              <a:t>antagningen</a:t>
            </a:r>
            <a:endParaRPr sz="1700" dirty="0"/>
          </a:p>
          <a:p>
            <a:pPr marL="457200" marR="0" lvl="0" indent="-342900" algn="l" rtl="0">
              <a:lnSpc>
                <a:spcPct val="115000"/>
              </a:lnSpc>
              <a:spcBef>
                <a:spcPts val="0"/>
              </a:spcBef>
              <a:spcAft>
                <a:spcPts val="0"/>
              </a:spcAft>
              <a:buSzPts val="1800"/>
              <a:buChar char="▫"/>
            </a:pPr>
            <a:r>
              <a:rPr lang="fi-FI" sz="1700" dirty="0" err="1"/>
              <a:t>Provet</a:t>
            </a:r>
            <a:r>
              <a:rPr lang="fi-FI" sz="1700" dirty="0"/>
              <a:t> </a:t>
            </a:r>
            <a:r>
              <a:rPr lang="fi-FI" sz="1700" dirty="0" err="1"/>
              <a:t>är</a:t>
            </a:r>
            <a:r>
              <a:rPr lang="fi-FI" sz="1700" dirty="0"/>
              <a:t> </a:t>
            </a:r>
            <a:r>
              <a:rPr lang="fi-FI" sz="1700" dirty="0" err="1"/>
              <a:t>delat</a:t>
            </a:r>
            <a:r>
              <a:rPr lang="fi-FI" sz="1700" dirty="0"/>
              <a:t> i </a:t>
            </a:r>
            <a:r>
              <a:rPr lang="fi-FI" sz="1700" dirty="0" err="1"/>
              <a:t>två</a:t>
            </a:r>
            <a:r>
              <a:rPr lang="fi-FI" sz="1700" dirty="0"/>
              <a:t> </a:t>
            </a:r>
            <a:r>
              <a:rPr lang="fi-FI" sz="1700" dirty="0" err="1"/>
              <a:t>delar</a:t>
            </a:r>
            <a:r>
              <a:rPr lang="fi-FI" sz="1700" dirty="0"/>
              <a:t>:</a:t>
            </a:r>
            <a:endParaRPr sz="1700" dirty="0"/>
          </a:p>
          <a:p>
            <a:pPr marL="914400" marR="0" lvl="1" indent="-342900" algn="l" rtl="0">
              <a:lnSpc>
                <a:spcPct val="115000"/>
              </a:lnSpc>
              <a:spcBef>
                <a:spcPts val="0"/>
              </a:spcBef>
              <a:spcAft>
                <a:spcPts val="0"/>
              </a:spcAft>
              <a:buSzPts val="1800"/>
              <a:buChar char="▫"/>
            </a:pPr>
            <a:r>
              <a:rPr lang="fi-FI" sz="1700" dirty="0" err="1"/>
              <a:t>Matematik</a:t>
            </a:r>
            <a:r>
              <a:rPr lang="fi-FI" sz="1700" dirty="0"/>
              <a:t> (3 </a:t>
            </a:r>
            <a:r>
              <a:rPr lang="fi-FI" sz="1700" dirty="0" err="1"/>
              <a:t>uppgifter</a:t>
            </a:r>
            <a:r>
              <a:rPr lang="fi-FI" sz="1700" dirty="0"/>
              <a:t>)</a:t>
            </a:r>
            <a:endParaRPr sz="1700" dirty="0"/>
          </a:p>
          <a:p>
            <a:pPr marL="914400" marR="0" lvl="1" indent="-342900" algn="l" rtl="0">
              <a:lnSpc>
                <a:spcPct val="115000"/>
              </a:lnSpc>
              <a:spcBef>
                <a:spcPts val="0"/>
              </a:spcBef>
              <a:spcAft>
                <a:spcPts val="0"/>
              </a:spcAft>
              <a:buSzPts val="1800"/>
              <a:buChar char="▫"/>
            </a:pPr>
            <a:r>
              <a:rPr lang="fi-FI" sz="1700" dirty="0"/>
              <a:t>En </a:t>
            </a:r>
            <a:r>
              <a:rPr lang="fi-FI" sz="1700" dirty="0" err="1"/>
              <a:t>modul</a:t>
            </a:r>
            <a:r>
              <a:rPr lang="fi-FI" sz="1700" dirty="0"/>
              <a:t> </a:t>
            </a:r>
            <a:r>
              <a:rPr lang="fi-FI" sz="1700" dirty="0" err="1"/>
              <a:t>som</a:t>
            </a:r>
            <a:r>
              <a:rPr lang="fi-FI" sz="1700" dirty="0"/>
              <a:t> </a:t>
            </a:r>
            <a:r>
              <a:rPr lang="fi-FI" sz="1700" dirty="0" err="1"/>
              <a:t>består</a:t>
            </a:r>
            <a:r>
              <a:rPr lang="fi-FI" sz="1700" dirty="0"/>
              <a:t> av </a:t>
            </a:r>
            <a:r>
              <a:rPr lang="fi-FI" sz="1700" dirty="0" err="1"/>
              <a:t>valfria</a:t>
            </a:r>
            <a:r>
              <a:rPr lang="fi-FI" sz="1700" dirty="0"/>
              <a:t> </a:t>
            </a:r>
            <a:r>
              <a:rPr lang="fi-FI" sz="1700" dirty="0" err="1"/>
              <a:t>uppgifter</a:t>
            </a:r>
            <a:r>
              <a:rPr lang="fi-FI" sz="1700" dirty="0"/>
              <a:t>, av </a:t>
            </a:r>
            <a:r>
              <a:rPr lang="fi-FI" sz="1700" dirty="0" err="1"/>
              <a:t>vilka</a:t>
            </a:r>
            <a:r>
              <a:rPr lang="fi-FI" sz="1700" dirty="0"/>
              <a:t> </a:t>
            </a:r>
            <a:r>
              <a:rPr lang="fi-FI" sz="1700" dirty="0" err="1"/>
              <a:t>sökande</a:t>
            </a:r>
            <a:r>
              <a:rPr lang="fi-FI" sz="1700" dirty="0"/>
              <a:t> </a:t>
            </a:r>
            <a:r>
              <a:rPr lang="fi-FI" sz="1700" dirty="0" err="1"/>
              <a:t>kan</a:t>
            </a:r>
            <a:r>
              <a:rPr lang="fi-FI" sz="1700" dirty="0"/>
              <a:t> </a:t>
            </a:r>
            <a:r>
              <a:rPr lang="fi-FI" sz="1700" dirty="0" err="1"/>
              <a:t>välja</a:t>
            </a:r>
            <a:r>
              <a:rPr lang="fi-FI" sz="1700" dirty="0"/>
              <a:t> </a:t>
            </a:r>
            <a:r>
              <a:rPr lang="fi-FI" sz="1700" dirty="0" err="1"/>
              <a:t>högst</a:t>
            </a:r>
            <a:r>
              <a:rPr lang="fi-FI" sz="1700" dirty="0"/>
              <a:t> 3 </a:t>
            </a:r>
            <a:r>
              <a:rPr lang="fi-FI" sz="1700" dirty="0" err="1"/>
              <a:t>uppgifter</a:t>
            </a:r>
            <a:r>
              <a:rPr lang="fi-FI" sz="1700" dirty="0"/>
              <a:t>:</a:t>
            </a:r>
            <a:endParaRPr sz="1700" dirty="0"/>
          </a:p>
          <a:p>
            <a:pPr marL="1371600" marR="0" lvl="2" indent="-342900" algn="l" rtl="0">
              <a:lnSpc>
                <a:spcPct val="115000"/>
              </a:lnSpc>
              <a:spcBef>
                <a:spcPts val="0"/>
              </a:spcBef>
              <a:spcAft>
                <a:spcPts val="0"/>
              </a:spcAft>
              <a:buSzPts val="1800"/>
              <a:buChar char="▫"/>
            </a:pPr>
            <a:r>
              <a:rPr lang="fi-FI" sz="1700" dirty="0" err="1"/>
              <a:t>Fysik</a:t>
            </a:r>
            <a:r>
              <a:rPr lang="fi-FI" sz="1700" dirty="0"/>
              <a:t> (2 </a:t>
            </a:r>
            <a:r>
              <a:rPr lang="fi-FI" sz="1700" dirty="0" err="1"/>
              <a:t>uppgifter</a:t>
            </a:r>
            <a:r>
              <a:rPr lang="fi-FI" sz="1700" dirty="0"/>
              <a:t>)</a:t>
            </a:r>
            <a:endParaRPr sz="1700" dirty="0"/>
          </a:p>
          <a:p>
            <a:pPr marL="1371600" marR="0" lvl="2" indent="-342900" algn="l" rtl="0">
              <a:lnSpc>
                <a:spcPct val="115000"/>
              </a:lnSpc>
              <a:spcBef>
                <a:spcPts val="0"/>
              </a:spcBef>
              <a:spcAft>
                <a:spcPts val="0"/>
              </a:spcAft>
              <a:buSzPts val="1800"/>
              <a:buChar char="▫"/>
            </a:pPr>
            <a:r>
              <a:rPr lang="fi-FI" sz="1700" dirty="0"/>
              <a:t>Kemi (2 </a:t>
            </a:r>
            <a:r>
              <a:rPr lang="fi-FI" sz="1700" dirty="0" err="1"/>
              <a:t>uppgifter</a:t>
            </a:r>
            <a:r>
              <a:rPr lang="fi-FI" sz="1700" dirty="0"/>
              <a:t>)</a:t>
            </a:r>
            <a:endParaRPr sz="1700" dirty="0"/>
          </a:p>
          <a:p>
            <a:pPr marL="1371600" marR="0" lvl="2" indent="-342900" algn="l" rtl="0">
              <a:lnSpc>
                <a:spcPct val="115000"/>
              </a:lnSpc>
              <a:spcBef>
                <a:spcPts val="0"/>
              </a:spcBef>
              <a:spcAft>
                <a:spcPts val="0"/>
              </a:spcAft>
              <a:buSzPts val="1800"/>
              <a:buChar char="▫"/>
            </a:pPr>
            <a:r>
              <a:rPr lang="fi-FI" sz="1700" dirty="0" err="1"/>
              <a:t>Teknikbranschens</a:t>
            </a:r>
            <a:r>
              <a:rPr lang="fi-FI" sz="1700" dirty="0"/>
              <a:t> </a:t>
            </a:r>
            <a:r>
              <a:rPr lang="fi-FI" sz="1700" dirty="0" err="1"/>
              <a:t>kreativa</a:t>
            </a:r>
            <a:r>
              <a:rPr lang="fi-FI" sz="1700" dirty="0"/>
              <a:t> </a:t>
            </a:r>
            <a:r>
              <a:rPr lang="fi-FI" sz="1700" dirty="0" err="1"/>
              <a:t>problemlösningsförmåga</a:t>
            </a:r>
            <a:r>
              <a:rPr lang="fi-FI" sz="1700" dirty="0"/>
              <a:t> (2 </a:t>
            </a:r>
            <a:r>
              <a:rPr lang="fi-FI" sz="1700" dirty="0" err="1"/>
              <a:t>uppgifter</a:t>
            </a:r>
            <a:r>
              <a:rPr lang="fi-FI" sz="1700" dirty="0"/>
              <a:t>)</a:t>
            </a:r>
            <a:endParaRPr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5"/>
          <p:cNvPicPr preferRelativeResize="0"/>
          <p:nvPr/>
        </p:nvPicPr>
        <p:blipFill rotWithShape="1">
          <a:blip r:embed="rId3">
            <a:alphaModFix amt="65000"/>
          </a:blip>
          <a:srcRect l="8011" r="2869"/>
          <a:stretch/>
        </p:blipFill>
        <p:spPr>
          <a:xfrm>
            <a:off x="0" y="0"/>
            <a:ext cx="6111802" cy="6858000"/>
          </a:xfrm>
          <a:prstGeom prst="rect">
            <a:avLst/>
          </a:prstGeom>
          <a:noFill/>
          <a:ln>
            <a:noFill/>
          </a:ln>
        </p:spPr>
      </p:pic>
      <p:sp>
        <p:nvSpPr>
          <p:cNvPr id="85" name="Google Shape;85;p15"/>
          <p:cNvSpPr txBox="1">
            <a:spLocks noGrp="1"/>
          </p:cNvSpPr>
          <p:nvPr>
            <p:ph type="title"/>
          </p:nvPr>
        </p:nvSpPr>
        <p:spPr>
          <a:xfrm>
            <a:off x="7044867" y="274633"/>
            <a:ext cx="4198500" cy="11433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fi-FI"/>
              <a:t>STUDIERNAS UPPBYGGNAD</a:t>
            </a:r>
            <a:endParaRPr/>
          </a:p>
        </p:txBody>
      </p:sp>
      <p:sp>
        <p:nvSpPr>
          <p:cNvPr id="86" name="Google Shape;86;p15"/>
          <p:cNvSpPr/>
          <p:nvPr/>
        </p:nvSpPr>
        <p:spPr>
          <a:xfrm>
            <a:off x="7825701" y="3648312"/>
            <a:ext cx="2757600" cy="2797500"/>
          </a:xfrm>
          <a:prstGeom prst="ellipse">
            <a:avLst/>
          </a:prstGeom>
          <a:noFill/>
          <a:ln w="19050"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1800">
                <a:solidFill>
                  <a:srgbClr val="576574"/>
                </a:solidFill>
                <a:latin typeface="Raleway"/>
                <a:ea typeface="Raleway"/>
                <a:cs typeface="Raleway"/>
                <a:sym typeface="Raleway"/>
              </a:rPr>
              <a:t>Biämnesstudier</a:t>
            </a:r>
            <a:br>
              <a:rPr lang="fi-FI" sz="1800">
                <a:solidFill>
                  <a:srgbClr val="576574"/>
                </a:solidFill>
                <a:latin typeface="Raleway"/>
                <a:ea typeface="Raleway"/>
                <a:cs typeface="Raleway"/>
                <a:sym typeface="Raleway"/>
              </a:rPr>
            </a:br>
            <a:r>
              <a:rPr lang="fi-FI" sz="2400">
                <a:solidFill>
                  <a:srgbClr val="576574"/>
                </a:solidFill>
                <a:latin typeface="Raleway"/>
                <a:ea typeface="Raleway"/>
                <a:cs typeface="Raleway"/>
                <a:sym typeface="Raleway"/>
              </a:rPr>
              <a:t>+</a:t>
            </a:r>
            <a:br>
              <a:rPr lang="fi-FI" sz="1800">
                <a:solidFill>
                  <a:srgbClr val="576574"/>
                </a:solidFill>
                <a:latin typeface="Raleway"/>
                <a:ea typeface="Raleway"/>
                <a:cs typeface="Raleway"/>
                <a:sym typeface="Raleway"/>
              </a:rPr>
            </a:br>
            <a:r>
              <a:rPr lang="fi-FI" sz="1800">
                <a:solidFill>
                  <a:srgbClr val="576574"/>
                </a:solidFill>
                <a:latin typeface="Raleway"/>
                <a:ea typeface="Raleway"/>
                <a:cs typeface="Raleway"/>
                <a:sym typeface="Raleway"/>
              </a:rPr>
              <a:t>valfria studier</a:t>
            </a:r>
            <a:endParaRPr sz="1800">
              <a:solidFill>
                <a:srgbClr val="576574"/>
              </a:solidFill>
              <a:latin typeface="Raleway"/>
              <a:ea typeface="Raleway"/>
              <a:cs typeface="Raleway"/>
              <a:sym typeface="Raleway"/>
            </a:endParaRPr>
          </a:p>
        </p:txBody>
      </p:sp>
      <p:sp>
        <p:nvSpPr>
          <p:cNvPr id="87" name="Google Shape;87;p15"/>
          <p:cNvSpPr/>
          <p:nvPr/>
        </p:nvSpPr>
        <p:spPr>
          <a:xfrm>
            <a:off x="6634575" y="1593200"/>
            <a:ext cx="2757600" cy="2797500"/>
          </a:xfrm>
          <a:prstGeom prst="ellipse">
            <a:avLst/>
          </a:prstGeom>
          <a:noFill/>
          <a:ln w="19050"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1800">
                <a:solidFill>
                  <a:srgbClr val="576574"/>
                </a:solidFill>
                <a:latin typeface="Raleway"/>
                <a:ea typeface="Raleway"/>
                <a:cs typeface="Raleway"/>
                <a:sym typeface="Raleway"/>
              </a:rPr>
              <a:t>Grundstudier</a:t>
            </a:r>
            <a:endParaRPr sz="1800">
              <a:solidFill>
                <a:srgbClr val="576574"/>
              </a:solidFill>
              <a:latin typeface="Raleway"/>
              <a:ea typeface="Raleway"/>
              <a:cs typeface="Raleway"/>
              <a:sym typeface="Raleway"/>
            </a:endParaRPr>
          </a:p>
        </p:txBody>
      </p:sp>
      <p:sp>
        <p:nvSpPr>
          <p:cNvPr id="88" name="Google Shape;88;p15"/>
          <p:cNvSpPr/>
          <p:nvPr/>
        </p:nvSpPr>
        <p:spPr>
          <a:xfrm>
            <a:off x="9016827" y="1593200"/>
            <a:ext cx="2757600" cy="2797500"/>
          </a:xfrm>
          <a:prstGeom prst="ellipse">
            <a:avLst/>
          </a:prstGeom>
          <a:noFill/>
          <a:ln w="19050"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1800">
                <a:solidFill>
                  <a:srgbClr val="576574"/>
                </a:solidFill>
                <a:latin typeface="Raleway"/>
                <a:ea typeface="Raleway"/>
                <a:cs typeface="Raleway"/>
                <a:sym typeface="Raleway"/>
              </a:rPr>
              <a:t>Huvudämnes-</a:t>
            </a:r>
            <a:endParaRPr sz="1800">
              <a:solidFill>
                <a:srgbClr val="576574"/>
              </a:solidFill>
              <a:latin typeface="Raleway"/>
              <a:ea typeface="Raleway"/>
              <a:cs typeface="Raleway"/>
              <a:sym typeface="Raleway"/>
            </a:endParaRPr>
          </a:p>
          <a:p>
            <a:pPr marL="0" lvl="0" indent="0" algn="ctr" rtl="0">
              <a:spcBef>
                <a:spcPts val="0"/>
              </a:spcBef>
              <a:spcAft>
                <a:spcPts val="0"/>
              </a:spcAft>
              <a:buNone/>
            </a:pPr>
            <a:r>
              <a:rPr lang="fi-FI" sz="1800">
                <a:solidFill>
                  <a:srgbClr val="576574"/>
                </a:solidFill>
                <a:latin typeface="Raleway"/>
                <a:ea typeface="Raleway"/>
                <a:cs typeface="Raleway"/>
                <a:sym typeface="Raleway"/>
              </a:rPr>
              <a:t>studier</a:t>
            </a:r>
            <a:endParaRPr sz="1800">
              <a:solidFill>
                <a:srgbClr val="576574"/>
              </a:solidFill>
              <a:latin typeface="Raleway"/>
              <a:ea typeface="Raleway"/>
              <a:cs typeface="Raleway"/>
              <a:sym typeface="Raleway"/>
            </a:endParaRPr>
          </a:p>
        </p:txBody>
      </p:sp>
      <p:sp>
        <p:nvSpPr>
          <p:cNvPr id="89" name="Google Shape;89;p15"/>
          <p:cNvSpPr txBox="1">
            <a:spLocks noGrp="1"/>
          </p:cNvSpPr>
          <p:nvPr>
            <p:ph type="sldNum" idx="12"/>
          </p:nvPr>
        </p:nvSpPr>
        <p:spPr>
          <a:xfrm>
            <a:off x="1584200" y="1593200"/>
            <a:ext cx="2927700" cy="3671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fi-FI"/>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6"/>
          <p:cNvSpPr txBox="1"/>
          <p:nvPr/>
        </p:nvSpPr>
        <p:spPr>
          <a:xfrm>
            <a:off x="0" y="50"/>
            <a:ext cx="12192000" cy="6858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16"/>
          <p:cNvSpPr txBox="1"/>
          <p:nvPr/>
        </p:nvSpPr>
        <p:spPr>
          <a:xfrm>
            <a:off x="2712450" y="5663100"/>
            <a:ext cx="6767100" cy="119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fi-FI" sz="6000">
                <a:solidFill>
                  <a:srgbClr val="1D1D1B"/>
                </a:solidFill>
                <a:latin typeface="Vidaloka"/>
                <a:ea typeface="Vidaloka"/>
                <a:cs typeface="Vidaloka"/>
                <a:sym typeface="Vidaloka"/>
              </a:rPr>
              <a:t>4</a:t>
            </a:fld>
            <a:endParaRPr sz="6000">
              <a:solidFill>
                <a:srgbClr val="1D1D1B"/>
              </a:solidFill>
              <a:latin typeface="Vidaloka"/>
              <a:ea typeface="Vidaloka"/>
              <a:cs typeface="Vidaloka"/>
              <a:sym typeface="Vidaloka"/>
            </a:endParaRPr>
          </a:p>
        </p:txBody>
      </p:sp>
      <p:sp>
        <p:nvSpPr>
          <p:cNvPr id="96" name="Google Shape;96;p16"/>
          <p:cNvSpPr txBox="1"/>
          <p:nvPr/>
        </p:nvSpPr>
        <p:spPr>
          <a:xfrm>
            <a:off x="3304050" y="381650"/>
            <a:ext cx="5583900"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fi-FI" sz="1900" b="1">
                <a:solidFill>
                  <a:srgbClr val="1D1D1B"/>
                </a:solidFill>
                <a:latin typeface="Montserrat"/>
                <a:ea typeface="Montserrat"/>
                <a:cs typeface="Montserrat"/>
                <a:sym typeface="Montserrat"/>
              </a:rPr>
              <a:t>GRUNDSTUDIERNA</a:t>
            </a:r>
            <a:endParaRPr sz="1900" b="1">
              <a:solidFill>
                <a:srgbClr val="1D1D1B"/>
              </a:solidFill>
              <a:latin typeface="Montserrat"/>
              <a:ea typeface="Montserrat"/>
              <a:cs typeface="Montserrat"/>
              <a:sym typeface="Montserrat"/>
            </a:endParaRPr>
          </a:p>
        </p:txBody>
      </p:sp>
      <p:pic>
        <p:nvPicPr>
          <p:cNvPr id="97" name="Google Shape;97;p16" title="Kaavio"/>
          <p:cNvPicPr preferRelativeResize="0"/>
          <p:nvPr/>
        </p:nvPicPr>
        <p:blipFill>
          <a:blip r:embed="rId3">
            <a:alphaModFix/>
          </a:blip>
          <a:stretch>
            <a:fillRect/>
          </a:stretch>
        </p:blipFill>
        <p:spPr>
          <a:xfrm>
            <a:off x="1049551" y="1201549"/>
            <a:ext cx="10107970" cy="4461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7"/>
          <p:cNvSpPr txBox="1"/>
          <p:nvPr/>
        </p:nvSpPr>
        <p:spPr>
          <a:xfrm>
            <a:off x="0" y="0"/>
            <a:ext cx="12192000" cy="6858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17"/>
          <p:cNvSpPr txBox="1"/>
          <p:nvPr/>
        </p:nvSpPr>
        <p:spPr>
          <a:xfrm>
            <a:off x="2712450" y="5663100"/>
            <a:ext cx="6767100" cy="119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fi-FI" sz="6000">
                <a:solidFill>
                  <a:srgbClr val="1D1D1B"/>
                </a:solidFill>
                <a:latin typeface="Vidaloka"/>
                <a:ea typeface="Vidaloka"/>
                <a:cs typeface="Vidaloka"/>
                <a:sym typeface="Vidaloka"/>
              </a:rPr>
              <a:t>5</a:t>
            </a:fld>
            <a:endParaRPr sz="6000">
              <a:solidFill>
                <a:srgbClr val="1D1D1B"/>
              </a:solidFill>
              <a:latin typeface="Vidaloka"/>
              <a:ea typeface="Vidaloka"/>
              <a:cs typeface="Vidaloka"/>
              <a:sym typeface="Vidaloka"/>
            </a:endParaRPr>
          </a:p>
        </p:txBody>
      </p:sp>
      <p:sp>
        <p:nvSpPr>
          <p:cNvPr id="104" name="Google Shape;104;p17"/>
          <p:cNvSpPr txBox="1"/>
          <p:nvPr/>
        </p:nvSpPr>
        <p:spPr>
          <a:xfrm>
            <a:off x="2413350" y="422975"/>
            <a:ext cx="7365300"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fi-FI" sz="1900" b="1">
                <a:solidFill>
                  <a:srgbClr val="1D1D1B"/>
                </a:solidFill>
                <a:latin typeface="Montserrat"/>
                <a:ea typeface="Montserrat"/>
                <a:cs typeface="Montserrat"/>
                <a:sym typeface="Montserrat"/>
              </a:rPr>
              <a:t>HUVUDÄMNESSTUDIER I DEN BYGGDA MILJÖN</a:t>
            </a:r>
            <a:endParaRPr sz="1900" b="1">
              <a:solidFill>
                <a:srgbClr val="1D1D1B"/>
              </a:solidFill>
              <a:latin typeface="Montserrat"/>
              <a:ea typeface="Montserrat"/>
              <a:cs typeface="Montserrat"/>
              <a:sym typeface="Montserrat"/>
            </a:endParaRPr>
          </a:p>
        </p:txBody>
      </p:sp>
      <p:sp>
        <p:nvSpPr>
          <p:cNvPr id="105" name="Google Shape;105;p17"/>
          <p:cNvSpPr/>
          <p:nvPr/>
        </p:nvSpPr>
        <p:spPr>
          <a:xfrm>
            <a:off x="4664250" y="1331675"/>
            <a:ext cx="2947500" cy="20289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p17"/>
          <p:cNvSpPr txBox="1"/>
          <p:nvPr/>
        </p:nvSpPr>
        <p:spPr>
          <a:xfrm>
            <a:off x="5031775" y="1331675"/>
            <a:ext cx="2201400" cy="2069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fi-FI" sz="1800" b="1">
                <a:latin typeface="Montserrat"/>
                <a:ea typeface="Montserrat"/>
                <a:cs typeface="Montserrat"/>
                <a:sym typeface="Montserrat"/>
              </a:rPr>
              <a:t>DEN BYGGDA MILJÖN</a:t>
            </a:r>
            <a:endParaRPr sz="1800" b="1">
              <a:latin typeface="Montserrat"/>
              <a:ea typeface="Montserrat"/>
              <a:cs typeface="Montserrat"/>
              <a:sym typeface="Montserrat"/>
            </a:endParaRPr>
          </a:p>
        </p:txBody>
      </p:sp>
      <p:sp>
        <p:nvSpPr>
          <p:cNvPr id="107" name="Google Shape;107;p17"/>
          <p:cNvSpPr txBox="1"/>
          <p:nvPr/>
        </p:nvSpPr>
        <p:spPr>
          <a:xfrm>
            <a:off x="802675" y="1043200"/>
            <a:ext cx="1824000" cy="1780200"/>
          </a:xfrm>
          <a:prstGeom prst="rect">
            <a:avLst/>
          </a:prstGeom>
          <a:solidFill>
            <a:srgbClr val="FFFFFF"/>
          </a:solidFill>
          <a:ln>
            <a:noFill/>
          </a:ln>
          <a:effectLst>
            <a:reflection dist="38100" dir="5400000" fadeDir="5400012" sy="-100000" algn="bl" rotWithShape="0"/>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17"/>
          <p:cNvSpPr/>
          <p:nvPr/>
        </p:nvSpPr>
        <p:spPr>
          <a:xfrm>
            <a:off x="4532275" y="1242863"/>
            <a:ext cx="3200400" cy="22065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 name="Google Shape;109;p17"/>
          <p:cNvSpPr/>
          <p:nvPr/>
        </p:nvSpPr>
        <p:spPr>
          <a:xfrm flipH="1">
            <a:off x="886792" y="1476725"/>
            <a:ext cx="4002600" cy="1738800"/>
          </a:xfrm>
          <a:prstGeom prst="notchedRightArrow">
            <a:avLst>
              <a:gd name="adj1" fmla="val 50000"/>
              <a:gd name="adj2" fmla="val 50000"/>
            </a:avLst>
          </a:prstGeom>
          <a:solidFill>
            <a:srgbClr val="840D35"/>
          </a:solidFill>
          <a:ln w="19050"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1600" dirty="0" err="1">
                <a:solidFill>
                  <a:schemeClr val="lt1"/>
                </a:solidFill>
                <a:latin typeface="Raleway Medium"/>
                <a:ea typeface="Raleway Medium"/>
                <a:cs typeface="Raleway Medium"/>
                <a:sym typeface="Raleway Medium"/>
              </a:rPr>
              <a:t>Planering</a:t>
            </a:r>
            <a:r>
              <a:rPr lang="fi-FI" sz="1600" dirty="0">
                <a:solidFill>
                  <a:schemeClr val="lt1"/>
                </a:solidFill>
                <a:latin typeface="Raleway Medium"/>
                <a:ea typeface="Raleway Medium"/>
                <a:cs typeface="Raleway Medium"/>
                <a:sym typeface="Raleway Medium"/>
              </a:rPr>
              <a:t> av </a:t>
            </a:r>
            <a:r>
              <a:rPr lang="fi-FI" sz="1600" dirty="0" err="1">
                <a:solidFill>
                  <a:schemeClr val="lt1"/>
                </a:solidFill>
                <a:latin typeface="Raleway Medium"/>
                <a:ea typeface="Raleway Medium"/>
                <a:cs typeface="Raleway Medium"/>
                <a:sym typeface="Raleway Medium"/>
              </a:rPr>
              <a:t>markanvändningen</a:t>
            </a:r>
            <a:r>
              <a:rPr lang="fi-FI" sz="1600" dirty="0">
                <a:solidFill>
                  <a:schemeClr val="lt1"/>
                </a:solidFill>
                <a:latin typeface="Raleway Medium"/>
                <a:ea typeface="Raleway Medium"/>
                <a:cs typeface="Raleway Medium"/>
                <a:sym typeface="Raleway Medium"/>
              </a:rPr>
              <a:t> </a:t>
            </a:r>
            <a:r>
              <a:rPr lang="fi-FI" sz="1600" dirty="0" err="1">
                <a:solidFill>
                  <a:schemeClr val="lt1"/>
                </a:solidFill>
                <a:latin typeface="Raleway Medium"/>
                <a:ea typeface="Raleway Medium"/>
                <a:cs typeface="Raleway Medium"/>
                <a:sym typeface="Raleway Medium"/>
              </a:rPr>
              <a:t>och</a:t>
            </a:r>
            <a:r>
              <a:rPr lang="fi-FI" sz="1600" dirty="0">
                <a:solidFill>
                  <a:schemeClr val="lt1"/>
                </a:solidFill>
                <a:latin typeface="Raleway Medium"/>
                <a:ea typeface="Raleway Medium"/>
                <a:cs typeface="Raleway Medium"/>
                <a:sym typeface="Raleway Medium"/>
              </a:rPr>
              <a:t> </a:t>
            </a:r>
            <a:r>
              <a:rPr lang="fi-FI" sz="1600" dirty="0" err="1">
                <a:solidFill>
                  <a:schemeClr val="lt1"/>
                </a:solidFill>
                <a:latin typeface="Raleway Medium"/>
                <a:ea typeface="Raleway Medium"/>
                <a:cs typeface="Raleway Medium"/>
                <a:sym typeface="Raleway Medium"/>
              </a:rPr>
              <a:t>trafikteknik</a:t>
            </a:r>
            <a:r>
              <a:rPr lang="fi-FI" sz="1600" dirty="0">
                <a:solidFill>
                  <a:schemeClr val="lt1"/>
                </a:solidFill>
                <a:latin typeface="Raleway Medium"/>
                <a:ea typeface="Raleway Medium"/>
                <a:cs typeface="Raleway Medium"/>
                <a:sym typeface="Raleway Medium"/>
              </a:rPr>
              <a:t> </a:t>
            </a:r>
            <a:r>
              <a:rPr lang="fi-FI" sz="1600" dirty="0" err="1">
                <a:solidFill>
                  <a:schemeClr val="lt1"/>
                </a:solidFill>
                <a:latin typeface="Raleway Medium"/>
                <a:ea typeface="Raleway Medium"/>
                <a:cs typeface="Raleway Medium"/>
                <a:sym typeface="Raleway Medium"/>
              </a:rPr>
              <a:t>som</a:t>
            </a:r>
            <a:r>
              <a:rPr lang="fi-FI" sz="1600" dirty="0">
                <a:solidFill>
                  <a:schemeClr val="lt1"/>
                </a:solidFill>
                <a:latin typeface="Raleway Medium"/>
                <a:ea typeface="Raleway Medium"/>
                <a:cs typeface="Raleway Medium"/>
                <a:sym typeface="Raleway Medium"/>
              </a:rPr>
              <a:t> </a:t>
            </a:r>
            <a:r>
              <a:rPr lang="fi-FI" sz="1600" dirty="0" err="1">
                <a:solidFill>
                  <a:schemeClr val="lt1"/>
                </a:solidFill>
                <a:latin typeface="Raleway Medium"/>
                <a:ea typeface="Raleway Medium"/>
                <a:cs typeface="Raleway Medium"/>
                <a:sym typeface="Raleway Medium"/>
              </a:rPr>
              <a:t>huvudämne</a:t>
            </a:r>
            <a:endParaRPr sz="1600" dirty="0">
              <a:solidFill>
                <a:schemeClr val="lt1"/>
              </a:solidFill>
              <a:latin typeface="Raleway Medium"/>
              <a:ea typeface="Raleway Medium"/>
              <a:cs typeface="Raleway Medium"/>
              <a:sym typeface="Raleway Medium"/>
            </a:endParaRPr>
          </a:p>
        </p:txBody>
      </p:sp>
      <p:sp>
        <p:nvSpPr>
          <p:cNvPr id="110" name="Google Shape;110;p17"/>
          <p:cNvSpPr/>
          <p:nvPr/>
        </p:nvSpPr>
        <p:spPr>
          <a:xfrm>
            <a:off x="7386608" y="1476725"/>
            <a:ext cx="4002600" cy="1738800"/>
          </a:xfrm>
          <a:prstGeom prst="notchedRightArrow">
            <a:avLst>
              <a:gd name="adj1" fmla="val 50000"/>
              <a:gd name="adj2" fmla="val 50000"/>
            </a:avLst>
          </a:prstGeom>
          <a:solidFill>
            <a:srgbClr val="840D35"/>
          </a:solidFill>
          <a:ln w="19050"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1700">
                <a:solidFill>
                  <a:schemeClr val="lt1"/>
                </a:solidFill>
                <a:latin typeface="Raleway Medium"/>
                <a:ea typeface="Raleway Medium"/>
                <a:cs typeface="Raleway Medium"/>
                <a:sym typeface="Raleway Medium"/>
              </a:rPr>
              <a:t>Fastighetsekonomi</a:t>
            </a:r>
            <a:endParaRPr sz="1700">
              <a:solidFill>
                <a:schemeClr val="lt1"/>
              </a:solidFill>
              <a:latin typeface="Raleway Medium"/>
              <a:ea typeface="Raleway Medium"/>
              <a:cs typeface="Raleway Medium"/>
              <a:sym typeface="Raleway Medium"/>
            </a:endParaRPr>
          </a:p>
        </p:txBody>
      </p:sp>
      <p:sp>
        <p:nvSpPr>
          <p:cNvPr id="111" name="Google Shape;111;p17"/>
          <p:cNvSpPr txBox="1">
            <a:spLocks noGrp="1"/>
          </p:cNvSpPr>
          <p:nvPr>
            <p:ph type="body" idx="4294967295"/>
          </p:nvPr>
        </p:nvSpPr>
        <p:spPr>
          <a:xfrm>
            <a:off x="4199100" y="3562850"/>
            <a:ext cx="3793800" cy="2178900"/>
          </a:xfrm>
          <a:prstGeom prst="rect">
            <a:avLst/>
          </a:prstGeom>
          <a:ln w="9525" cap="flat" cmpd="sng">
            <a:solidFill>
              <a:srgbClr val="1D1D1B"/>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15000"/>
              </a:lnSpc>
              <a:spcBef>
                <a:spcPts val="800"/>
              </a:spcBef>
              <a:spcAft>
                <a:spcPts val="0"/>
              </a:spcAft>
              <a:buClr>
                <a:schemeClr val="dk1"/>
              </a:buClr>
              <a:buSzPts val="1100"/>
              <a:buFont typeface="Arial"/>
              <a:buNone/>
            </a:pPr>
            <a:r>
              <a:rPr lang="fi-FI" sz="1800"/>
              <a:t>Ekonomi och ledarskap i den byggda miljön (5 op)</a:t>
            </a:r>
            <a:endParaRPr sz="1800"/>
          </a:p>
          <a:p>
            <a:pPr marL="0" marR="0" lvl="0" indent="0" algn="l" rtl="0">
              <a:lnSpc>
                <a:spcPct val="115000"/>
              </a:lnSpc>
              <a:spcBef>
                <a:spcPts val="800"/>
              </a:spcBef>
              <a:spcAft>
                <a:spcPts val="0"/>
              </a:spcAft>
              <a:buClr>
                <a:schemeClr val="dk1"/>
              </a:buClr>
              <a:buSzPts val="1100"/>
              <a:buFont typeface="Arial"/>
              <a:buNone/>
            </a:pPr>
            <a:r>
              <a:rPr lang="fi-FI" sz="1800"/>
              <a:t>Hållbara trafiksystem (5 op)</a:t>
            </a:r>
            <a:endParaRPr sz="1800"/>
          </a:p>
          <a:p>
            <a:pPr marL="0" marR="0" lvl="0" indent="0" algn="l" rtl="0">
              <a:lnSpc>
                <a:spcPct val="115000"/>
              </a:lnSpc>
              <a:spcBef>
                <a:spcPts val="800"/>
              </a:spcBef>
              <a:spcAft>
                <a:spcPts val="0"/>
              </a:spcAft>
              <a:buClr>
                <a:schemeClr val="dk1"/>
              </a:buClr>
              <a:buSzPts val="1100"/>
              <a:buFont typeface="Arial"/>
              <a:buNone/>
            </a:pPr>
            <a:r>
              <a:rPr lang="fi-FI" sz="1800"/>
              <a:t>Projektarbete, samhällsplanering (5 op)</a:t>
            </a:r>
            <a:endParaRPr sz="1800"/>
          </a:p>
          <a:p>
            <a:pPr marL="0" marR="0" lvl="0" indent="0" algn="l" rtl="0">
              <a:lnSpc>
                <a:spcPct val="115000"/>
              </a:lnSpc>
              <a:spcBef>
                <a:spcPts val="800"/>
              </a:spcBef>
              <a:spcAft>
                <a:spcPts val="0"/>
              </a:spcAft>
              <a:buClr>
                <a:schemeClr val="dk1"/>
              </a:buClr>
              <a:buSzPts val="1100"/>
              <a:buFont typeface="Arial"/>
              <a:buNone/>
            </a:pPr>
            <a:endParaRPr sz="1800"/>
          </a:p>
          <a:p>
            <a:pPr marL="0" marR="0" lvl="0" indent="0" algn="l" rtl="0">
              <a:lnSpc>
                <a:spcPct val="115000"/>
              </a:lnSpc>
              <a:spcBef>
                <a:spcPts val="800"/>
              </a:spcBef>
              <a:spcAft>
                <a:spcPts val="0"/>
              </a:spcAft>
              <a:buNone/>
            </a:pPr>
            <a:endParaRPr sz="1800"/>
          </a:p>
        </p:txBody>
      </p:sp>
      <p:sp>
        <p:nvSpPr>
          <p:cNvPr id="112" name="Google Shape;112;p17"/>
          <p:cNvSpPr txBox="1">
            <a:spLocks noGrp="1"/>
          </p:cNvSpPr>
          <p:nvPr>
            <p:ph type="body" idx="4294967295"/>
          </p:nvPr>
        </p:nvSpPr>
        <p:spPr>
          <a:xfrm>
            <a:off x="8159875" y="3562850"/>
            <a:ext cx="3793800" cy="2178900"/>
          </a:xfrm>
          <a:prstGeom prst="rect">
            <a:avLst/>
          </a:prstGeom>
          <a:ln w="9525"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15000"/>
              </a:lnSpc>
              <a:spcBef>
                <a:spcPts val="800"/>
              </a:spcBef>
              <a:spcAft>
                <a:spcPts val="0"/>
              </a:spcAft>
              <a:buClr>
                <a:schemeClr val="dk1"/>
              </a:buClr>
              <a:buSzPts val="1100"/>
              <a:buFont typeface="Arial"/>
              <a:buNone/>
            </a:pPr>
            <a:r>
              <a:rPr lang="fi-FI" sz="1800"/>
              <a:t>Real Estate Finance (6 op)</a:t>
            </a:r>
            <a:endParaRPr sz="1800"/>
          </a:p>
          <a:p>
            <a:pPr marL="0" marR="0" lvl="0" indent="0" algn="l" rtl="0">
              <a:lnSpc>
                <a:spcPct val="115000"/>
              </a:lnSpc>
              <a:spcBef>
                <a:spcPts val="800"/>
              </a:spcBef>
              <a:spcAft>
                <a:spcPts val="0"/>
              </a:spcAft>
              <a:buNone/>
            </a:pPr>
            <a:r>
              <a:rPr lang="fi-FI" sz="1800"/>
              <a:t>Facility and Property Management (6 op)</a:t>
            </a:r>
            <a:endParaRPr sz="1800"/>
          </a:p>
          <a:p>
            <a:pPr marL="0" marR="0" lvl="0" indent="0" algn="l" rtl="0">
              <a:lnSpc>
                <a:spcPct val="115000"/>
              </a:lnSpc>
              <a:spcBef>
                <a:spcPts val="800"/>
              </a:spcBef>
              <a:spcAft>
                <a:spcPts val="0"/>
              </a:spcAft>
              <a:buNone/>
            </a:pPr>
            <a:r>
              <a:rPr lang="fi-FI" sz="1800"/>
              <a:t>Urban Economics (6 op)</a:t>
            </a:r>
            <a:endParaRPr sz="1800"/>
          </a:p>
        </p:txBody>
      </p:sp>
      <p:sp>
        <p:nvSpPr>
          <p:cNvPr id="113" name="Google Shape;113;p17"/>
          <p:cNvSpPr txBox="1">
            <a:spLocks noGrp="1"/>
          </p:cNvSpPr>
          <p:nvPr>
            <p:ph type="body" idx="4294967295"/>
          </p:nvPr>
        </p:nvSpPr>
        <p:spPr>
          <a:xfrm>
            <a:off x="238325" y="3562850"/>
            <a:ext cx="3793800" cy="2178900"/>
          </a:xfrm>
          <a:prstGeom prst="rect">
            <a:avLst/>
          </a:prstGeom>
          <a:ln w="9525"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15000"/>
              </a:lnSpc>
              <a:spcBef>
                <a:spcPts val="800"/>
              </a:spcBef>
              <a:spcAft>
                <a:spcPts val="0"/>
              </a:spcAft>
              <a:buClr>
                <a:schemeClr val="dk1"/>
              </a:buClr>
              <a:buSzPts val="1100"/>
              <a:buFont typeface="Arial"/>
              <a:buNone/>
            </a:pPr>
            <a:r>
              <a:rPr lang="fi-FI" sz="1800"/>
              <a:t>Planning Studio (10 op)</a:t>
            </a:r>
            <a:endParaRPr sz="1800"/>
          </a:p>
          <a:p>
            <a:pPr marL="0" marR="0" lvl="0" indent="0" algn="l" rtl="0">
              <a:lnSpc>
                <a:spcPct val="115000"/>
              </a:lnSpc>
              <a:spcBef>
                <a:spcPts val="800"/>
              </a:spcBef>
              <a:spcAft>
                <a:spcPts val="0"/>
              </a:spcAft>
              <a:buClr>
                <a:schemeClr val="dk1"/>
              </a:buClr>
              <a:buSzPts val="1100"/>
              <a:buFont typeface="Arial"/>
              <a:buNone/>
            </a:pPr>
            <a:r>
              <a:rPr lang="fi-FI" sz="1800"/>
              <a:t>Urban and Regional Development (5 op)</a:t>
            </a:r>
            <a:endParaRPr sz="1800"/>
          </a:p>
          <a:p>
            <a:pPr marL="0" marR="0" lvl="0" indent="0" algn="l" rtl="0">
              <a:lnSpc>
                <a:spcPct val="115000"/>
              </a:lnSpc>
              <a:spcBef>
                <a:spcPts val="800"/>
              </a:spcBef>
              <a:spcAft>
                <a:spcPts val="0"/>
              </a:spcAft>
              <a:buNone/>
            </a:pPr>
            <a:r>
              <a:rPr lang="fi-FI" sz="1800"/>
              <a:t>Transport Modeling (5 op)</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p:nvPr/>
        </p:nvSpPr>
        <p:spPr>
          <a:xfrm>
            <a:off x="0" y="0"/>
            <a:ext cx="12192000" cy="6858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8"/>
          <p:cNvSpPr txBox="1">
            <a:spLocks noGrp="1"/>
          </p:cNvSpPr>
          <p:nvPr>
            <p:ph type="body" idx="4294967295"/>
          </p:nvPr>
        </p:nvSpPr>
        <p:spPr>
          <a:xfrm>
            <a:off x="209750" y="1326775"/>
            <a:ext cx="7820100" cy="4211100"/>
          </a:xfrm>
          <a:prstGeom prst="rect">
            <a:avLst/>
          </a:prstGeom>
          <a:ln w="9525"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15000"/>
              </a:lnSpc>
              <a:spcBef>
                <a:spcPts val="800"/>
              </a:spcBef>
              <a:spcAft>
                <a:spcPts val="0"/>
              </a:spcAft>
              <a:buNone/>
            </a:pPr>
            <a:r>
              <a:rPr lang="fi-FI" sz="1800"/>
              <a:t> </a:t>
            </a:r>
            <a:endParaRPr sz="1800"/>
          </a:p>
        </p:txBody>
      </p:sp>
      <p:sp>
        <p:nvSpPr>
          <p:cNvPr id="120" name="Google Shape;120;p18"/>
          <p:cNvSpPr txBox="1"/>
          <p:nvPr/>
        </p:nvSpPr>
        <p:spPr>
          <a:xfrm>
            <a:off x="3304050" y="381650"/>
            <a:ext cx="5583900"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fi-FI" sz="1900" b="1">
                <a:solidFill>
                  <a:srgbClr val="1D1D1B"/>
                </a:solidFill>
                <a:latin typeface="Montserrat"/>
                <a:ea typeface="Montserrat"/>
                <a:cs typeface="Montserrat"/>
                <a:sym typeface="Montserrat"/>
              </a:rPr>
              <a:t>ANDRA STUDIER</a:t>
            </a:r>
            <a:endParaRPr sz="1900" b="1">
              <a:solidFill>
                <a:srgbClr val="1D1D1B"/>
              </a:solidFill>
              <a:latin typeface="Montserrat"/>
              <a:ea typeface="Montserrat"/>
              <a:cs typeface="Montserrat"/>
              <a:sym typeface="Montserrat"/>
            </a:endParaRPr>
          </a:p>
        </p:txBody>
      </p:sp>
      <p:sp>
        <p:nvSpPr>
          <p:cNvPr id="121" name="Google Shape;121;p18"/>
          <p:cNvSpPr txBox="1"/>
          <p:nvPr/>
        </p:nvSpPr>
        <p:spPr>
          <a:xfrm>
            <a:off x="2712450" y="5663100"/>
            <a:ext cx="6767100" cy="119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fi-FI" sz="6000">
                <a:solidFill>
                  <a:srgbClr val="1D1D1B"/>
                </a:solidFill>
                <a:latin typeface="Vidaloka"/>
                <a:ea typeface="Vidaloka"/>
                <a:cs typeface="Vidaloka"/>
                <a:sym typeface="Vidaloka"/>
              </a:rPr>
              <a:t>6</a:t>
            </a:fld>
            <a:endParaRPr sz="6000">
              <a:solidFill>
                <a:srgbClr val="1D1D1B"/>
              </a:solidFill>
              <a:latin typeface="Vidaloka"/>
              <a:ea typeface="Vidaloka"/>
              <a:cs typeface="Vidaloka"/>
              <a:sym typeface="Vidaloka"/>
            </a:endParaRPr>
          </a:p>
        </p:txBody>
      </p:sp>
      <p:sp>
        <p:nvSpPr>
          <p:cNvPr id="122" name="Google Shape;122;p18"/>
          <p:cNvSpPr/>
          <p:nvPr/>
        </p:nvSpPr>
        <p:spPr>
          <a:xfrm>
            <a:off x="434100" y="1557650"/>
            <a:ext cx="2180400" cy="951900"/>
          </a:xfrm>
          <a:prstGeom prst="rect">
            <a:avLst/>
          </a:prstGeom>
          <a:noFill/>
          <a:ln w="9525" cap="flat" cmpd="sng">
            <a:solidFill>
              <a:srgbClr val="4458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FI" sz="1600" b="1">
                <a:solidFill>
                  <a:srgbClr val="44583B"/>
                </a:solidFill>
                <a:latin typeface="Montserrat"/>
                <a:ea typeface="Montserrat"/>
                <a:cs typeface="Montserrat"/>
                <a:sym typeface="Montserrat"/>
              </a:rPr>
              <a:t>EKONOMI</a:t>
            </a:r>
            <a:endParaRPr sz="1600" b="1">
              <a:solidFill>
                <a:srgbClr val="44583B"/>
              </a:solidFill>
              <a:latin typeface="Montserrat"/>
              <a:ea typeface="Montserrat"/>
              <a:cs typeface="Montserrat"/>
              <a:sym typeface="Montserrat"/>
            </a:endParaRPr>
          </a:p>
        </p:txBody>
      </p:sp>
      <p:sp>
        <p:nvSpPr>
          <p:cNvPr id="123" name="Google Shape;123;p18"/>
          <p:cNvSpPr/>
          <p:nvPr/>
        </p:nvSpPr>
        <p:spPr>
          <a:xfrm>
            <a:off x="434100" y="2953050"/>
            <a:ext cx="2180400" cy="951900"/>
          </a:xfrm>
          <a:prstGeom prst="rect">
            <a:avLst/>
          </a:prstGeom>
          <a:noFill/>
          <a:ln w="9525" cap="flat" cmpd="sng">
            <a:solidFill>
              <a:srgbClr val="A72A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FI" sz="1600" b="1">
                <a:solidFill>
                  <a:srgbClr val="A72A1E"/>
                </a:solidFill>
                <a:latin typeface="Montserrat"/>
                <a:ea typeface="Montserrat"/>
                <a:cs typeface="Montserrat"/>
                <a:sym typeface="Montserrat"/>
              </a:rPr>
              <a:t>KONST</a:t>
            </a:r>
            <a:endParaRPr sz="1600" b="1">
              <a:solidFill>
                <a:srgbClr val="A72A1E"/>
              </a:solidFill>
              <a:latin typeface="Montserrat"/>
              <a:ea typeface="Montserrat"/>
              <a:cs typeface="Montserrat"/>
              <a:sym typeface="Montserrat"/>
            </a:endParaRPr>
          </a:p>
        </p:txBody>
      </p:sp>
      <p:sp>
        <p:nvSpPr>
          <p:cNvPr id="124" name="Google Shape;124;p18"/>
          <p:cNvSpPr/>
          <p:nvPr/>
        </p:nvSpPr>
        <p:spPr>
          <a:xfrm>
            <a:off x="434100" y="4348450"/>
            <a:ext cx="2180400" cy="951900"/>
          </a:xfrm>
          <a:prstGeom prst="rect">
            <a:avLst/>
          </a:prstGeom>
          <a:noFill/>
          <a:ln w="9525" cap="flat" cmpd="sng">
            <a:solidFill>
              <a:srgbClr val="5765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FI" sz="1600" b="1">
                <a:solidFill>
                  <a:srgbClr val="576574"/>
                </a:solidFill>
                <a:latin typeface="Montserrat"/>
                <a:ea typeface="Montserrat"/>
                <a:cs typeface="Montserrat"/>
                <a:sym typeface="Montserrat"/>
              </a:rPr>
              <a:t>TEKNIK</a:t>
            </a:r>
            <a:endParaRPr sz="1600" b="1">
              <a:solidFill>
                <a:srgbClr val="576574"/>
              </a:solidFill>
              <a:latin typeface="Montserrat"/>
              <a:ea typeface="Montserrat"/>
              <a:cs typeface="Montserrat"/>
              <a:sym typeface="Montserrat"/>
            </a:endParaRPr>
          </a:p>
        </p:txBody>
      </p:sp>
      <p:cxnSp>
        <p:nvCxnSpPr>
          <p:cNvPr id="125" name="Google Shape;125;p18"/>
          <p:cNvCxnSpPr/>
          <p:nvPr/>
        </p:nvCxnSpPr>
        <p:spPr>
          <a:xfrm>
            <a:off x="2843250" y="2033600"/>
            <a:ext cx="700200" cy="2400"/>
          </a:xfrm>
          <a:prstGeom prst="straightConnector1">
            <a:avLst/>
          </a:prstGeom>
          <a:noFill/>
          <a:ln w="28575" cap="flat" cmpd="sng">
            <a:solidFill>
              <a:srgbClr val="44583B"/>
            </a:solidFill>
            <a:prstDash val="solid"/>
            <a:round/>
            <a:headEnd type="none" w="med" len="med"/>
            <a:tailEnd type="triangle" w="med" len="med"/>
          </a:ln>
        </p:spPr>
      </p:cxnSp>
      <p:cxnSp>
        <p:nvCxnSpPr>
          <p:cNvPr id="126" name="Google Shape;126;p18"/>
          <p:cNvCxnSpPr/>
          <p:nvPr/>
        </p:nvCxnSpPr>
        <p:spPr>
          <a:xfrm>
            <a:off x="2843250" y="3427800"/>
            <a:ext cx="700200" cy="2400"/>
          </a:xfrm>
          <a:prstGeom prst="straightConnector1">
            <a:avLst/>
          </a:prstGeom>
          <a:noFill/>
          <a:ln w="28575" cap="flat" cmpd="sng">
            <a:solidFill>
              <a:srgbClr val="A72A1E"/>
            </a:solidFill>
            <a:prstDash val="solid"/>
            <a:round/>
            <a:headEnd type="none" w="med" len="med"/>
            <a:tailEnd type="triangle" w="med" len="med"/>
          </a:ln>
        </p:spPr>
      </p:cxnSp>
      <p:cxnSp>
        <p:nvCxnSpPr>
          <p:cNvPr id="127" name="Google Shape;127;p18"/>
          <p:cNvCxnSpPr/>
          <p:nvPr/>
        </p:nvCxnSpPr>
        <p:spPr>
          <a:xfrm>
            <a:off x="2843250" y="4822000"/>
            <a:ext cx="700200" cy="2400"/>
          </a:xfrm>
          <a:prstGeom prst="straightConnector1">
            <a:avLst/>
          </a:prstGeom>
          <a:noFill/>
          <a:ln w="28575" cap="flat" cmpd="sng">
            <a:solidFill>
              <a:srgbClr val="576574"/>
            </a:solidFill>
            <a:prstDash val="solid"/>
            <a:round/>
            <a:headEnd type="none" w="med" len="med"/>
            <a:tailEnd type="triangle" w="med" len="med"/>
          </a:ln>
        </p:spPr>
      </p:cxnSp>
      <p:sp>
        <p:nvSpPr>
          <p:cNvPr id="128" name="Google Shape;128;p18"/>
          <p:cNvSpPr txBox="1"/>
          <p:nvPr/>
        </p:nvSpPr>
        <p:spPr>
          <a:xfrm>
            <a:off x="3772200" y="1621575"/>
            <a:ext cx="4128900" cy="88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800">
                <a:solidFill>
                  <a:srgbClr val="44583B"/>
                </a:solidFill>
                <a:latin typeface="Raleway"/>
                <a:ea typeface="Raleway"/>
                <a:cs typeface="Raleway"/>
                <a:sym typeface="Raleway"/>
              </a:rPr>
              <a:t>Handelshögskolan (BIZ)</a:t>
            </a:r>
            <a:endParaRPr sz="1800">
              <a:solidFill>
                <a:srgbClr val="44583B"/>
              </a:solidFill>
              <a:latin typeface="Raleway"/>
              <a:ea typeface="Raleway"/>
              <a:cs typeface="Raleway"/>
              <a:sym typeface="Raleway"/>
            </a:endParaRPr>
          </a:p>
        </p:txBody>
      </p:sp>
      <p:sp>
        <p:nvSpPr>
          <p:cNvPr id="129" name="Google Shape;129;p18"/>
          <p:cNvSpPr txBox="1"/>
          <p:nvPr/>
        </p:nvSpPr>
        <p:spPr>
          <a:xfrm>
            <a:off x="3772200" y="3020300"/>
            <a:ext cx="3822300" cy="88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800">
                <a:solidFill>
                  <a:srgbClr val="A72A1E"/>
                </a:solidFill>
                <a:latin typeface="Raleway"/>
                <a:ea typeface="Raleway"/>
                <a:cs typeface="Raleway"/>
                <a:sym typeface="Raleway"/>
              </a:rPr>
              <a:t>Högskolan för konst, design och arkitektur (ARTS)</a:t>
            </a:r>
            <a:endParaRPr sz="1800">
              <a:solidFill>
                <a:srgbClr val="A72A1E"/>
              </a:solidFill>
              <a:latin typeface="Raleway"/>
              <a:ea typeface="Raleway"/>
              <a:cs typeface="Raleway"/>
              <a:sym typeface="Raleway"/>
            </a:endParaRPr>
          </a:p>
        </p:txBody>
      </p:sp>
      <p:sp>
        <p:nvSpPr>
          <p:cNvPr id="130" name="Google Shape;130;p18"/>
          <p:cNvSpPr txBox="1"/>
          <p:nvPr/>
        </p:nvSpPr>
        <p:spPr>
          <a:xfrm>
            <a:off x="3772200" y="4291075"/>
            <a:ext cx="4200300" cy="951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700" dirty="0" err="1">
                <a:solidFill>
                  <a:srgbClr val="576574"/>
                </a:solidFill>
                <a:latin typeface="Raleway"/>
                <a:ea typeface="Raleway"/>
                <a:cs typeface="Raleway"/>
                <a:sym typeface="Raleway"/>
              </a:rPr>
              <a:t>Högskolan</a:t>
            </a:r>
            <a:r>
              <a:rPr lang="fi-FI" sz="1700" dirty="0">
                <a:solidFill>
                  <a:srgbClr val="576574"/>
                </a:solidFill>
                <a:latin typeface="Raleway"/>
                <a:ea typeface="Raleway"/>
                <a:cs typeface="Raleway"/>
                <a:sym typeface="Raleway"/>
              </a:rPr>
              <a:t> för </a:t>
            </a:r>
            <a:r>
              <a:rPr lang="fi-FI" sz="1700" dirty="0" err="1">
                <a:solidFill>
                  <a:srgbClr val="576574"/>
                </a:solidFill>
                <a:latin typeface="Raleway"/>
                <a:ea typeface="Raleway"/>
                <a:cs typeface="Raleway"/>
                <a:sym typeface="Raleway"/>
              </a:rPr>
              <a:t>ingenjörsvetenskaper</a:t>
            </a:r>
            <a:r>
              <a:rPr lang="fi-FI" sz="1700" dirty="0">
                <a:solidFill>
                  <a:srgbClr val="576574"/>
                </a:solidFill>
                <a:latin typeface="Raleway"/>
                <a:ea typeface="Raleway"/>
                <a:cs typeface="Raleway"/>
                <a:sym typeface="Raleway"/>
              </a:rPr>
              <a:t> (ENG)</a:t>
            </a:r>
            <a:endParaRPr sz="1700" dirty="0">
              <a:solidFill>
                <a:srgbClr val="576574"/>
              </a:solidFill>
              <a:latin typeface="Raleway"/>
              <a:ea typeface="Raleway"/>
              <a:cs typeface="Raleway"/>
              <a:sym typeface="Raleway"/>
            </a:endParaRPr>
          </a:p>
          <a:p>
            <a:pPr marL="0" lvl="0" indent="0" algn="l" rtl="0">
              <a:spcBef>
                <a:spcPts val="0"/>
              </a:spcBef>
              <a:spcAft>
                <a:spcPts val="0"/>
              </a:spcAft>
              <a:buNone/>
            </a:pPr>
            <a:r>
              <a:rPr lang="fi-FI" sz="1700" dirty="0" err="1">
                <a:solidFill>
                  <a:srgbClr val="576574"/>
                </a:solidFill>
                <a:latin typeface="Raleway"/>
                <a:ea typeface="Raleway"/>
                <a:cs typeface="Raleway"/>
                <a:sym typeface="Raleway"/>
              </a:rPr>
              <a:t>Högskolan</a:t>
            </a:r>
            <a:r>
              <a:rPr lang="fi-FI" sz="1700" dirty="0">
                <a:solidFill>
                  <a:srgbClr val="576574"/>
                </a:solidFill>
                <a:latin typeface="Raleway"/>
                <a:ea typeface="Raleway"/>
                <a:cs typeface="Raleway"/>
                <a:sym typeface="Raleway"/>
              </a:rPr>
              <a:t> för </a:t>
            </a:r>
            <a:r>
              <a:rPr lang="fi-FI" sz="1700" dirty="0" err="1">
                <a:solidFill>
                  <a:srgbClr val="576574"/>
                </a:solidFill>
                <a:latin typeface="Raleway"/>
                <a:ea typeface="Raleway"/>
                <a:cs typeface="Raleway"/>
                <a:sym typeface="Raleway"/>
              </a:rPr>
              <a:t>kemiteknik</a:t>
            </a:r>
            <a:r>
              <a:rPr lang="fi-FI" sz="1700" dirty="0">
                <a:solidFill>
                  <a:srgbClr val="576574"/>
                </a:solidFill>
                <a:latin typeface="Raleway"/>
                <a:ea typeface="Raleway"/>
                <a:cs typeface="Raleway"/>
                <a:sym typeface="Raleway"/>
              </a:rPr>
              <a:t> (CHEM)</a:t>
            </a:r>
            <a:endParaRPr sz="1700" dirty="0">
              <a:solidFill>
                <a:srgbClr val="576574"/>
              </a:solidFill>
              <a:latin typeface="Raleway"/>
              <a:ea typeface="Raleway"/>
              <a:cs typeface="Raleway"/>
              <a:sym typeface="Raleway"/>
            </a:endParaRPr>
          </a:p>
          <a:p>
            <a:pPr marL="0" lvl="0" indent="0" algn="l" rtl="0">
              <a:spcBef>
                <a:spcPts val="0"/>
              </a:spcBef>
              <a:spcAft>
                <a:spcPts val="0"/>
              </a:spcAft>
              <a:buNone/>
            </a:pPr>
            <a:r>
              <a:rPr lang="fi-FI" sz="1700" dirty="0" err="1">
                <a:solidFill>
                  <a:srgbClr val="576574"/>
                </a:solidFill>
                <a:latin typeface="Raleway"/>
                <a:ea typeface="Raleway"/>
                <a:cs typeface="Raleway"/>
                <a:sym typeface="Raleway"/>
              </a:rPr>
              <a:t>Högskolan</a:t>
            </a:r>
            <a:r>
              <a:rPr lang="fi-FI" sz="1700" dirty="0">
                <a:solidFill>
                  <a:srgbClr val="576574"/>
                </a:solidFill>
                <a:latin typeface="Raleway"/>
                <a:ea typeface="Raleway"/>
                <a:cs typeface="Raleway"/>
                <a:sym typeface="Raleway"/>
              </a:rPr>
              <a:t> för </a:t>
            </a:r>
            <a:r>
              <a:rPr lang="fi-FI" sz="1700" dirty="0" err="1">
                <a:solidFill>
                  <a:srgbClr val="576574"/>
                </a:solidFill>
                <a:latin typeface="Raleway"/>
                <a:ea typeface="Raleway"/>
                <a:cs typeface="Raleway"/>
                <a:sym typeface="Raleway"/>
              </a:rPr>
              <a:t>teknikvetenskaper</a:t>
            </a:r>
            <a:r>
              <a:rPr lang="fi-FI" sz="1700" dirty="0">
                <a:solidFill>
                  <a:srgbClr val="576574"/>
                </a:solidFill>
                <a:latin typeface="Raleway"/>
                <a:ea typeface="Raleway"/>
                <a:cs typeface="Raleway"/>
                <a:sym typeface="Raleway"/>
              </a:rPr>
              <a:t> (SCI)</a:t>
            </a:r>
            <a:endParaRPr sz="1700" dirty="0">
              <a:solidFill>
                <a:srgbClr val="576574"/>
              </a:solidFill>
              <a:latin typeface="Raleway"/>
              <a:ea typeface="Raleway"/>
              <a:cs typeface="Raleway"/>
              <a:sym typeface="Raleway"/>
            </a:endParaRPr>
          </a:p>
          <a:p>
            <a:pPr marL="0" lvl="0" indent="0" algn="l" rtl="0">
              <a:spcBef>
                <a:spcPts val="0"/>
              </a:spcBef>
              <a:spcAft>
                <a:spcPts val="0"/>
              </a:spcAft>
              <a:buNone/>
            </a:pPr>
            <a:r>
              <a:rPr lang="fi-FI" sz="1700" dirty="0" err="1">
                <a:solidFill>
                  <a:srgbClr val="576574"/>
                </a:solidFill>
                <a:latin typeface="Raleway"/>
                <a:ea typeface="Raleway"/>
                <a:cs typeface="Raleway"/>
                <a:sym typeface="Raleway"/>
              </a:rPr>
              <a:t>Högskolan</a:t>
            </a:r>
            <a:r>
              <a:rPr lang="fi-FI" sz="1700" dirty="0">
                <a:solidFill>
                  <a:srgbClr val="576574"/>
                </a:solidFill>
                <a:latin typeface="Raleway"/>
                <a:ea typeface="Raleway"/>
                <a:cs typeface="Raleway"/>
                <a:sym typeface="Raleway"/>
              </a:rPr>
              <a:t> för </a:t>
            </a:r>
            <a:r>
              <a:rPr lang="fi-FI" sz="1700" dirty="0" err="1">
                <a:solidFill>
                  <a:srgbClr val="576574"/>
                </a:solidFill>
                <a:latin typeface="Raleway"/>
                <a:ea typeface="Raleway"/>
                <a:cs typeface="Raleway"/>
                <a:sym typeface="Raleway"/>
              </a:rPr>
              <a:t>elektroteknik</a:t>
            </a:r>
            <a:r>
              <a:rPr lang="fi-FI" sz="1700" dirty="0">
                <a:solidFill>
                  <a:srgbClr val="576574"/>
                </a:solidFill>
                <a:latin typeface="Raleway"/>
                <a:ea typeface="Raleway"/>
                <a:cs typeface="Raleway"/>
                <a:sym typeface="Raleway"/>
              </a:rPr>
              <a:t> (ELEC)</a:t>
            </a:r>
            <a:endParaRPr sz="1700" dirty="0">
              <a:solidFill>
                <a:srgbClr val="576574"/>
              </a:solidFill>
              <a:latin typeface="Raleway"/>
              <a:ea typeface="Raleway"/>
              <a:cs typeface="Raleway"/>
              <a:sym typeface="Raleway"/>
            </a:endParaRPr>
          </a:p>
        </p:txBody>
      </p:sp>
      <p:sp>
        <p:nvSpPr>
          <p:cNvPr id="131" name="Google Shape;131;p18"/>
          <p:cNvSpPr txBox="1">
            <a:spLocks noGrp="1"/>
          </p:cNvSpPr>
          <p:nvPr>
            <p:ph type="body" idx="4294967295"/>
          </p:nvPr>
        </p:nvSpPr>
        <p:spPr>
          <a:xfrm>
            <a:off x="8201250" y="1326775"/>
            <a:ext cx="3738600" cy="4211100"/>
          </a:xfrm>
          <a:prstGeom prst="rect">
            <a:avLst/>
          </a:prstGeom>
          <a:ln w="9525" cap="flat" cmpd="sng">
            <a:solidFill>
              <a:srgbClr val="1D1D1B"/>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15000"/>
              </a:lnSpc>
              <a:spcBef>
                <a:spcPts val="800"/>
              </a:spcBef>
              <a:spcAft>
                <a:spcPts val="0"/>
              </a:spcAft>
              <a:buNone/>
            </a:pPr>
            <a:r>
              <a:rPr lang="fi-FI" sz="1600" b="1" dirty="0">
                <a:latin typeface="Montserrat SemiBold"/>
                <a:ea typeface="Montserrat SemiBold"/>
                <a:cs typeface="Montserrat SemiBold"/>
                <a:sym typeface="Montserrat SemiBold"/>
              </a:rPr>
              <a:t>EXEMPEL PÅ BIÄMNEN FÖR BYGGDA MILJÖNS STUDERANDEN</a:t>
            </a:r>
            <a:r>
              <a:rPr lang="fi-FI" sz="1800" b="1" dirty="0">
                <a:latin typeface="Montserrat SemiBold"/>
                <a:ea typeface="Montserrat SemiBold"/>
                <a:cs typeface="Montserrat SemiBold"/>
                <a:sym typeface="Montserrat SemiBold"/>
              </a:rPr>
              <a:t> </a:t>
            </a:r>
            <a:endParaRPr sz="1800" b="1" dirty="0">
              <a:latin typeface="Montserrat SemiBold"/>
              <a:ea typeface="Montserrat SemiBold"/>
              <a:cs typeface="Montserrat SemiBold"/>
              <a:sym typeface="Montserrat SemiBold"/>
            </a:endParaRPr>
          </a:p>
          <a:p>
            <a:pPr marL="0" marR="0" lvl="0" indent="0" algn="l" rtl="0">
              <a:lnSpc>
                <a:spcPct val="100000"/>
              </a:lnSpc>
              <a:spcBef>
                <a:spcPts val="1000"/>
              </a:spcBef>
              <a:spcAft>
                <a:spcPts val="0"/>
              </a:spcAft>
              <a:buNone/>
            </a:pPr>
            <a:r>
              <a:rPr lang="fi-FI" sz="1800" dirty="0">
                <a:latin typeface="Montserrat"/>
                <a:ea typeface="Montserrat"/>
                <a:cs typeface="Montserrat"/>
                <a:sym typeface="Montserrat"/>
              </a:rPr>
              <a:t>Produktionsekonomi (SCI)</a:t>
            </a:r>
            <a:endParaRPr sz="1800" dirty="0">
              <a:latin typeface="Montserrat"/>
              <a:ea typeface="Montserrat"/>
              <a:cs typeface="Montserrat"/>
              <a:sym typeface="Montserrat"/>
            </a:endParaRPr>
          </a:p>
          <a:p>
            <a:pPr marL="0" marR="0" lvl="0" indent="0" algn="l" rtl="0">
              <a:lnSpc>
                <a:spcPct val="100000"/>
              </a:lnSpc>
              <a:spcBef>
                <a:spcPts val="800"/>
              </a:spcBef>
              <a:spcAft>
                <a:spcPts val="0"/>
              </a:spcAft>
              <a:buNone/>
            </a:pPr>
            <a:r>
              <a:rPr lang="fi-FI" sz="1800" dirty="0" err="1">
                <a:latin typeface="Montserrat"/>
                <a:ea typeface="Montserrat"/>
                <a:cs typeface="Montserrat"/>
                <a:sym typeface="Montserrat"/>
              </a:rPr>
              <a:t>Samhällsplanering</a:t>
            </a:r>
            <a:r>
              <a:rPr lang="fi-FI" sz="1800" dirty="0">
                <a:latin typeface="Montserrat"/>
                <a:ea typeface="Montserrat"/>
                <a:cs typeface="Montserrat"/>
                <a:sym typeface="Montserrat"/>
              </a:rPr>
              <a:t> (ARTS)</a:t>
            </a:r>
            <a:endParaRPr sz="1800" dirty="0">
              <a:latin typeface="Montserrat"/>
              <a:ea typeface="Montserrat"/>
              <a:cs typeface="Montserrat"/>
              <a:sym typeface="Montserrat"/>
            </a:endParaRPr>
          </a:p>
          <a:p>
            <a:pPr marL="0" marR="0" lvl="0" indent="0" algn="l" rtl="0">
              <a:lnSpc>
                <a:spcPct val="100000"/>
              </a:lnSpc>
              <a:spcBef>
                <a:spcPts val="800"/>
              </a:spcBef>
              <a:spcAft>
                <a:spcPts val="0"/>
              </a:spcAft>
              <a:buNone/>
            </a:pPr>
            <a:r>
              <a:rPr lang="fi-FI" sz="1800" dirty="0" err="1">
                <a:latin typeface="Montserrat"/>
                <a:ea typeface="Montserrat"/>
                <a:cs typeface="Montserrat"/>
                <a:sym typeface="Montserrat"/>
              </a:rPr>
              <a:t>Energi</a:t>
            </a:r>
            <a:r>
              <a:rPr lang="fi-FI" sz="1800" dirty="0">
                <a:latin typeface="Montserrat"/>
                <a:ea typeface="Montserrat"/>
                <a:cs typeface="Montserrat"/>
                <a:sym typeface="Montserrat"/>
              </a:rPr>
              <a:t>- </a:t>
            </a:r>
            <a:r>
              <a:rPr lang="fi-FI" sz="1800" dirty="0" err="1">
                <a:latin typeface="Montserrat"/>
                <a:ea typeface="Montserrat"/>
                <a:cs typeface="Montserrat"/>
                <a:sym typeface="Montserrat"/>
              </a:rPr>
              <a:t>och</a:t>
            </a:r>
            <a:r>
              <a:rPr lang="fi-FI" sz="1800" dirty="0">
                <a:latin typeface="Montserrat"/>
                <a:ea typeface="Montserrat"/>
                <a:cs typeface="Montserrat"/>
                <a:sym typeface="Montserrat"/>
              </a:rPr>
              <a:t> </a:t>
            </a:r>
            <a:r>
              <a:rPr lang="fi-FI" sz="1800" dirty="0" err="1">
                <a:latin typeface="Montserrat"/>
                <a:ea typeface="Montserrat"/>
                <a:cs typeface="Montserrat"/>
                <a:sym typeface="Montserrat"/>
              </a:rPr>
              <a:t>miljöteknik</a:t>
            </a:r>
            <a:r>
              <a:rPr lang="fi-FI" sz="1800" dirty="0">
                <a:latin typeface="Montserrat"/>
                <a:ea typeface="Montserrat"/>
                <a:cs typeface="Montserrat"/>
                <a:sym typeface="Montserrat"/>
              </a:rPr>
              <a:t> (ENG)</a:t>
            </a:r>
            <a:endParaRPr sz="1800" dirty="0">
              <a:latin typeface="Montserrat"/>
              <a:ea typeface="Montserrat"/>
              <a:cs typeface="Montserrat"/>
              <a:sym typeface="Montserrat"/>
            </a:endParaRPr>
          </a:p>
          <a:p>
            <a:pPr marL="0" marR="0" lvl="0" indent="0" algn="l" rtl="0">
              <a:lnSpc>
                <a:spcPct val="100000"/>
              </a:lnSpc>
              <a:spcBef>
                <a:spcPts val="800"/>
              </a:spcBef>
              <a:spcAft>
                <a:spcPts val="0"/>
              </a:spcAft>
              <a:buNone/>
            </a:pPr>
            <a:r>
              <a:rPr lang="fi-FI" sz="1800" dirty="0">
                <a:latin typeface="Montserrat"/>
                <a:ea typeface="Montserrat"/>
                <a:cs typeface="Montserrat"/>
                <a:sym typeface="Montserrat"/>
              </a:rPr>
              <a:t>Ekonomi (BIZ)</a:t>
            </a:r>
            <a:endParaRPr sz="1800" dirty="0">
              <a:latin typeface="Montserrat"/>
              <a:ea typeface="Montserrat"/>
              <a:cs typeface="Montserrat"/>
              <a:sym typeface="Montserrat"/>
            </a:endParaRPr>
          </a:p>
          <a:p>
            <a:pPr marL="0" marR="0" lvl="0" indent="0" algn="l" rtl="0">
              <a:lnSpc>
                <a:spcPct val="100000"/>
              </a:lnSpc>
              <a:spcBef>
                <a:spcPts val="800"/>
              </a:spcBef>
              <a:spcAft>
                <a:spcPts val="0"/>
              </a:spcAft>
              <a:buNone/>
            </a:pPr>
            <a:r>
              <a:rPr lang="fi-FI" sz="1800" dirty="0" err="1">
                <a:latin typeface="Montserrat"/>
                <a:ea typeface="Montserrat"/>
                <a:cs typeface="Montserrat"/>
                <a:sym typeface="Montserrat"/>
              </a:rPr>
              <a:t>Aaltonaut</a:t>
            </a:r>
            <a:r>
              <a:rPr lang="fi-FI" sz="1800" dirty="0">
                <a:latin typeface="Montserrat"/>
                <a:ea typeface="Montserrat"/>
                <a:cs typeface="Montserrat"/>
                <a:sym typeface="Montserrat"/>
              </a:rPr>
              <a:t> (ENG)</a:t>
            </a:r>
            <a:endParaRPr sz="1800" dirty="0">
              <a:latin typeface="Montserrat"/>
              <a:ea typeface="Montserrat"/>
              <a:cs typeface="Montserrat"/>
              <a:sym typeface="Montserrat"/>
            </a:endParaRPr>
          </a:p>
          <a:p>
            <a:pPr marL="0" marR="0" lvl="0" indent="0" algn="l" rtl="0">
              <a:lnSpc>
                <a:spcPct val="100000"/>
              </a:lnSpc>
              <a:spcBef>
                <a:spcPts val="800"/>
              </a:spcBef>
              <a:spcAft>
                <a:spcPts val="0"/>
              </a:spcAft>
              <a:buNone/>
            </a:pPr>
            <a:r>
              <a:rPr lang="fi-FI" sz="1800" dirty="0" err="1">
                <a:latin typeface="Montserrat"/>
                <a:ea typeface="Montserrat"/>
                <a:cs typeface="Montserrat"/>
                <a:sym typeface="Montserrat"/>
              </a:rPr>
              <a:t>Computation</a:t>
            </a:r>
            <a:r>
              <a:rPr lang="fi-FI" sz="1800" dirty="0">
                <a:latin typeface="Montserrat"/>
                <a:ea typeface="Montserrat"/>
                <a:cs typeface="Montserrat"/>
                <a:sym typeface="Montserrat"/>
              </a:rPr>
              <a:t> and </a:t>
            </a:r>
            <a:r>
              <a:rPr lang="fi-FI" sz="1800" dirty="0" err="1">
                <a:latin typeface="Montserrat"/>
                <a:ea typeface="Montserrat"/>
                <a:cs typeface="Montserrat"/>
                <a:sym typeface="Montserrat"/>
              </a:rPr>
              <a:t>Modelling</a:t>
            </a:r>
            <a:r>
              <a:rPr lang="fi-FI" sz="1800" dirty="0">
                <a:latin typeface="Montserrat"/>
                <a:ea typeface="Montserrat"/>
                <a:cs typeface="Montserrat"/>
                <a:sym typeface="Montserrat"/>
              </a:rPr>
              <a:t> in Engineering (ENG)</a:t>
            </a:r>
            <a:endParaRPr sz="1800" dirty="0">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9"/>
          <p:cNvPicPr preferRelativeResize="0"/>
          <p:nvPr/>
        </p:nvPicPr>
        <p:blipFill rotWithShape="1">
          <a:blip r:embed="rId3">
            <a:alphaModFix amt="62000"/>
          </a:blip>
          <a:srcRect l="23302" r="17177"/>
          <a:stretch/>
        </p:blipFill>
        <p:spPr>
          <a:xfrm>
            <a:off x="0" y="50"/>
            <a:ext cx="6111101" cy="6858000"/>
          </a:xfrm>
          <a:prstGeom prst="rect">
            <a:avLst/>
          </a:prstGeom>
          <a:noFill/>
          <a:ln>
            <a:noFill/>
          </a:ln>
        </p:spPr>
      </p:pic>
      <p:sp>
        <p:nvSpPr>
          <p:cNvPr id="137" name="Google Shape;137;p19"/>
          <p:cNvSpPr txBox="1">
            <a:spLocks noGrp="1"/>
          </p:cNvSpPr>
          <p:nvPr>
            <p:ph type="title"/>
          </p:nvPr>
        </p:nvSpPr>
        <p:spPr>
          <a:xfrm>
            <a:off x="7044867" y="274633"/>
            <a:ext cx="4198500" cy="11433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fi-FI"/>
              <a:t>ANSTÄLLNING</a:t>
            </a:r>
            <a:endParaRPr/>
          </a:p>
        </p:txBody>
      </p:sp>
      <p:sp>
        <p:nvSpPr>
          <p:cNvPr id="138" name="Google Shape;138;p19"/>
          <p:cNvSpPr txBox="1">
            <a:spLocks noGrp="1"/>
          </p:cNvSpPr>
          <p:nvPr>
            <p:ph type="body" idx="1"/>
          </p:nvPr>
        </p:nvSpPr>
        <p:spPr>
          <a:xfrm>
            <a:off x="6459625" y="1870158"/>
            <a:ext cx="4950300" cy="4438800"/>
          </a:xfrm>
          <a:prstGeom prst="rect">
            <a:avLst/>
          </a:prstGeom>
        </p:spPr>
        <p:txBody>
          <a:bodyPr spcFirstLastPara="1" wrap="square" lIns="121900" tIns="121900" rIns="121900" bIns="121900" anchor="t" anchorCtr="0">
            <a:noAutofit/>
          </a:bodyPr>
          <a:lstStyle/>
          <a:p>
            <a:pPr marL="457200" lvl="0" indent="-342900" algn="l" rtl="0">
              <a:spcBef>
                <a:spcPts val="800"/>
              </a:spcBef>
              <a:spcAft>
                <a:spcPts val="0"/>
              </a:spcAft>
              <a:buSzPts val="1800"/>
              <a:buChar char="▫"/>
            </a:pPr>
            <a:r>
              <a:rPr lang="fi-FI" sz="1800"/>
              <a:t>Lönerekommendation för nyutexaminerade är 3740 e/mån</a:t>
            </a:r>
            <a:endParaRPr sz="1800"/>
          </a:p>
          <a:p>
            <a:pPr marL="457200" lvl="0" indent="-342900" algn="l" rtl="0">
              <a:spcBef>
                <a:spcPts val="0"/>
              </a:spcBef>
              <a:spcAft>
                <a:spcPts val="0"/>
              </a:spcAft>
              <a:buSzPts val="1800"/>
              <a:buChar char="▫"/>
            </a:pPr>
            <a:r>
              <a:rPr lang="fi-FI" sz="1800"/>
              <a:t>Bra anställningsgrad</a:t>
            </a:r>
            <a:endParaRPr sz="1800"/>
          </a:p>
          <a:p>
            <a:pPr marL="457200" lvl="0" indent="-342900" algn="l" rtl="0">
              <a:spcBef>
                <a:spcPts val="0"/>
              </a:spcBef>
              <a:spcAft>
                <a:spcPts val="0"/>
              </a:spcAft>
              <a:buSzPts val="1800"/>
              <a:buChar char="▫"/>
            </a:pPr>
            <a:r>
              <a:rPr lang="fi-FI" sz="1800"/>
              <a:t>Yrkestitel kan vara projektchef, planerare, sakkunnig, konsult, analytiker, toimitusjohtaja, investeringschef, forskare, entreprenör… </a:t>
            </a:r>
            <a:endParaRPr sz="1800"/>
          </a:p>
          <a:p>
            <a:pPr marL="0" lvl="0" indent="0" algn="ctr" rtl="0">
              <a:spcBef>
                <a:spcPts val="800"/>
              </a:spcBef>
              <a:spcAft>
                <a:spcPts val="0"/>
              </a:spcAft>
              <a:buClr>
                <a:schemeClr val="dk1"/>
              </a:buClr>
              <a:buSzPts val="1100"/>
              <a:buFont typeface="Arial"/>
              <a:buNone/>
            </a:pPr>
            <a:r>
              <a:rPr lang="fi-FI" sz="1800"/>
              <a:t>	</a:t>
            </a:r>
            <a:r>
              <a:rPr lang="fi-FI" sz="1800" i="1"/>
              <a:t>”Med DI examen kan man göra vad som helst” –Teknolog</a:t>
            </a:r>
            <a:endParaRPr sz="1800" i="1"/>
          </a:p>
          <a:p>
            <a:pPr marL="457200" lvl="0" indent="-342900" algn="l" rtl="0">
              <a:spcBef>
                <a:spcPts val="800"/>
              </a:spcBef>
              <a:spcAft>
                <a:spcPts val="0"/>
              </a:spcAft>
              <a:buSzPts val="1800"/>
              <a:buChar char="▫"/>
            </a:pPr>
            <a:r>
              <a:rPr lang="fi-FI" sz="1800"/>
              <a:t>Arbetsgivaren kan vara stora byggföretag, små konsultbyråer eller kommuner</a:t>
            </a:r>
            <a:endParaRPr sz="1800"/>
          </a:p>
        </p:txBody>
      </p:sp>
      <p:sp>
        <p:nvSpPr>
          <p:cNvPr id="139" name="Google Shape;139;p19"/>
          <p:cNvSpPr txBox="1">
            <a:spLocks noGrp="1"/>
          </p:cNvSpPr>
          <p:nvPr>
            <p:ph type="sldNum" idx="12"/>
          </p:nvPr>
        </p:nvSpPr>
        <p:spPr>
          <a:xfrm>
            <a:off x="1584200" y="1593200"/>
            <a:ext cx="2927700" cy="3671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fi-FI"/>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7160617" y="8"/>
            <a:ext cx="4198500" cy="11433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fi-FI"/>
              <a:t>ARBETSUPPGIFTER</a:t>
            </a:r>
            <a:endParaRPr/>
          </a:p>
        </p:txBody>
      </p:sp>
      <p:sp>
        <p:nvSpPr>
          <p:cNvPr id="145" name="Google Shape;145;p20"/>
          <p:cNvSpPr txBox="1">
            <a:spLocks noGrp="1"/>
          </p:cNvSpPr>
          <p:nvPr>
            <p:ph type="body" idx="1"/>
          </p:nvPr>
        </p:nvSpPr>
        <p:spPr>
          <a:xfrm>
            <a:off x="6575375" y="1266800"/>
            <a:ext cx="5462400" cy="5212200"/>
          </a:xfrm>
          <a:prstGeom prst="rect">
            <a:avLst/>
          </a:prstGeom>
        </p:spPr>
        <p:txBody>
          <a:bodyPr spcFirstLastPara="1" wrap="square" lIns="121900" tIns="121900" rIns="121900" bIns="121900" anchor="t" anchorCtr="0">
            <a:noAutofit/>
          </a:bodyPr>
          <a:lstStyle/>
          <a:p>
            <a:pPr marL="457200" lvl="0" indent="-342900" algn="l" rtl="0">
              <a:spcBef>
                <a:spcPts val="800"/>
              </a:spcBef>
              <a:spcAft>
                <a:spcPts val="0"/>
              </a:spcAft>
              <a:buSzPts val="1800"/>
              <a:buChar char="▫"/>
            </a:pPr>
            <a:r>
              <a:rPr lang="fi-FI" sz="1800"/>
              <a:t>RAIDE-JOKERI</a:t>
            </a:r>
            <a:endParaRPr sz="1800"/>
          </a:p>
          <a:p>
            <a:pPr marL="914400" lvl="1" indent="-330200" algn="l" rtl="0">
              <a:spcBef>
                <a:spcPts val="0"/>
              </a:spcBef>
              <a:spcAft>
                <a:spcPts val="0"/>
              </a:spcAft>
              <a:buSzPts val="1600"/>
              <a:buChar char="▫"/>
            </a:pPr>
            <a:r>
              <a:rPr lang="fi-FI" sz="1600"/>
              <a:t>Planering av markanvändningen</a:t>
            </a:r>
            <a:endParaRPr sz="1600"/>
          </a:p>
          <a:p>
            <a:pPr marL="914400" lvl="1" indent="-330200" algn="l" rtl="0">
              <a:spcBef>
                <a:spcPts val="0"/>
              </a:spcBef>
              <a:spcAft>
                <a:spcPts val="0"/>
              </a:spcAft>
              <a:buSzPts val="1600"/>
              <a:buChar char="▫"/>
            </a:pPr>
            <a:r>
              <a:rPr lang="fi-FI" sz="1600"/>
              <a:t>Optimering av rutter baserat på markanvändning</a:t>
            </a:r>
            <a:endParaRPr sz="1600"/>
          </a:p>
          <a:p>
            <a:pPr marL="914400" lvl="1" indent="-330200" algn="l" rtl="0">
              <a:spcBef>
                <a:spcPts val="0"/>
              </a:spcBef>
              <a:spcAft>
                <a:spcPts val="0"/>
              </a:spcAft>
              <a:buSzPts val="1600"/>
              <a:buChar char="▫"/>
            </a:pPr>
            <a:r>
              <a:rPr lang="fi-FI" sz="1600"/>
              <a:t>Schemalägga rutter (tidtabell)</a:t>
            </a:r>
            <a:endParaRPr sz="1600"/>
          </a:p>
          <a:p>
            <a:pPr marL="914400" lvl="1" indent="-330200" algn="l" rtl="0">
              <a:spcBef>
                <a:spcPts val="0"/>
              </a:spcBef>
              <a:spcAft>
                <a:spcPts val="0"/>
              </a:spcAft>
              <a:buSzPts val="1600"/>
              <a:buChar char="▫"/>
            </a:pPr>
            <a:r>
              <a:rPr lang="fi-FI" sz="1600"/>
              <a:t>Kapacitets uppskattningar</a:t>
            </a:r>
            <a:endParaRPr sz="1600"/>
          </a:p>
          <a:p>
            <a:pPr marL="914400" lvl="1" indent="-330200" algn="l" rtl="0">
              <a:spcBef>
                <a:spcPts val="0"/>
              </a:spcBef>
              <a:spcAft>
                <a:spcPts val="0"/>
              </a:spcAft>
              <a:buSzPts val="1600"/>
              <a:buChar char="▫"/>
            </a:pPr>
            <a:r>
              <a:rPr lang="fi-FI" sz="1600"/>
              <a:t>Byggarbetsplatsens trafikarrangemang</a:t>
            </a:r>
            <a:endParaRPr sz="1600"/>
          </a:p>
          <a:p>
            <a:pPr marL="457200" lvl="0" indent="-342900" algn="l" rtl="0">
              <a:spcBef>
                <a:spcPts val="0"/>
              </a:spcBef>
              <a:spcAft>
                <a:spcPts val="0"/>
              </a:spcAft>
              <a:buSzPts val="1800"/>
              <a:buChar char="▫"/>
            </a:pPr>
            <a:r>
              <a:rPr lang="fi-FI" sz="1800"/>
              <a:t>TRIPLA</a:t>
            </a:r>
            <a:endParaRPr sz="1600"/>
          </a:p>
          <a:p>
            <a:pPr marL="914400" lvl="1" indent="-330200" algn="l" rtl="0">
              <a:spcBef>
                <a:spcPts val="0"/>
              </a:spcBef>
              <a:spcAft>
                <a:spcPts val="0"/>
              </a:spcAft>
              <a:buSzPts val="1600"/>
              <a:buChar char="▫"/>
            </a:pPr>
            <a:r>
              <a:rPr lang="fi-FI" sz="1600"/>
              <a:t>kund- och hyresanskaffning</a:t>
            </a:r>
            <a:endParaRPr sz="1600"/>
          </a:p>
          <a:p>
            <a:pPr marL="914400" lvl="1" indent="-330200" algn="l" rtl="0">
              <a:spcBef>
                <a:spcPts val="0"/>
              </a:spcBef>
              <a:spcAft>
                <a:spcPts val="0"/>
              </a:spcAft>
              <a:buSzPts val="1600"/>
              <a:buChar char="▫"/>
            </a:pPr>
            <a:r>
              <a:rPr lang="fi-FI" sz="1600"/>
              <a:t>Planeringsledning</a:t>
            </a:r>
            <a:endParaRPr sz="1600"/>
          </a:p>
          <a:p>
            <a:pPr marL="914400" lvl="1" indent="-330200" algn="l" rtl="0">
              <a:spcBef>
                <a:spcPts val="0"/>
              </a:spcBef>
              <a:spcAft>
                <a:spcPts val="0"/>
              </a:spcAft>
              <a:buSzPts val="1600"/>
              <a:buChar char="▫"/>
            </a:pPr>
            <a:r>
              <a:rPr lang="fi-FI" sz="1600"/>
              <a:t>Projektingenjörs uppgifter</a:t>
            </a:r>
            <a:endParaRPr sz="1600"/>
          </a:p>
          <a:p>
            <a:pPr marL="914400" lvl="1" indent="-330200" algn="l" rtl="0">
              <a:spcBef>
                <a:spcPts val="0"/>
              </a:spcBef>
              <a:spcAft>
                <a:spcPts val="0"/>
              </a:spcAft>
              <a:buSzPts val="1600"/>
              <a:buChar char="▫"/>
            </a:pPr>
            <a:r>
              <a:rPr lang="fi-FI" sz="1600"/>
              <a:t>Planering av spårtrafik</a:t>
            </a:r>
            <a:endParaRPr sz="1600"/>
          </a:p>
          <a:p>
            <a:pPr marL="457200" lvl="0" indent="-342900" algn="l" rtl="0">
              <a:spcBef>
                <a:spcPts val="0"/>
              </a:spcBef>
              <a:spcAft>
                <a:spcPts val="0"/>
              </a:spcAft>
              <a:buSzPts val="1800"/>
              <a:buChar char="▫"/>
            </a:pPr>
            <a:r>
              <a:rPr lang="fi-FI" sz="1800"/>
              <a:t>KALASATAMA</a:t>
            </a:r>
            <a:endParaRPr sz="1800"/>
          </a:p>
          <a:p>
            <a:pPr marL="914400" lvl="1" indent="-330200" algn="l" rtl="0">
              <a:spcBef>
                <a:spcPts val="0"/>
              </a:spcBef>
              <a:spcAft>
                <a:spcPts val="0"/>
              </a:spcAft>
              <a:buSzPts val="1600"/>
              <a:buChar char="▫"/>
            </a:pPr>
            <a:r>
              <a:rPr lang="fi-FI" sz="1600"/>
              <a:t>Planering av markanvändning</a:t>
            </a:r>
            <a:endParaRPr sz="1600"/>
          </a:p>
          <a:p>
            <a:pPr marL="914400" lvl="1" indent="-330200" algn="l" rtl="0">
              <a:spcBef>
                <a:spcPts val="0"/>
              </a:spcBef>
              <a:spcAft>
                <a:spcPts val="0"/>
              </a:spcAft>
              <a:buSzPts val="1600"/>
              <a:buChar char="▫"/>
            </a:pPr>
            <a:r>
              <a:rPr lang="fi-FI" sz="1600"/>
              <a:t>Planering av allmän trafik</a:t>
            </a:r>
            <a:endParaRPr sz="1600"/>
          </a:p>
          <a:p>
            <a:pPr marL="914400" lvl="1" indent="-330200" algn="l" rtl="0">
              <a:spcBef>
                <a:spcPts val="0"/>
              </a:spcBef>
              <a:spcAft>
                <a:spcPts val="0"/>
              </a:spcAft>
              <a:buSzPts val="1600"/>
              <a:buChar char="▫"/>
            </a:pPr>
            <a:r>
              <a:rPr lang="fi-FI" sz="1600"/>
              <a:t>Utveckling av infrastruktur</a:t>
            </a:r>
            <a:endParaRPr sz="1600"/>
          </a:p>
          <a:p>
            <a:pPr marL="914400" lvl="1" indent="-330200" algn="l" rtl="0">
              <a:spcBef>
                <a:spcPts val="0"/>
              </a:spcBef>
              <a:spcAft>
                <a:spcPts val="0"/>
              </a:spcAft>
              <a:buSzPts val="1600"/>
              <a:buChar char="▫"/>
            </a:pPr>
            <a:r>
              <a:rPr lang="fi-FI" sz="1600"/>
              <a:t>Med mera...</a:t>
            </a:r>
            <a:endParaRPr sz="1600"/>
          </a:p>
        </p:txBody>
      </p:sp>
      <p:pic>
        <p:nvPicPr>
          <p:cNvPr id="146" name="Google Shape;146;p20"/>
          <p:cNvPicPr preferRelativeResize="0"/>
          <p:nvPr/>
        </p:nvPicPr>
        <p:blipFill rotWithShape="1">
          <a:blip r:embed="rId3">
            <a:alphaModFix/>
          </a:blip>
          <a:srcRect t="22046" b="19674"/>
          <a:stretch/>
        </p:blipFill>
        <p:spPr>
          <a:xfrm>
            <a:off x="0" y="0"/>
            <a:ext cx="6091225" cy="2366650"/>
          </a:xfrm>
          <a:prstGeom prst="rect">
            <a:avLst/>
          </a:prstGeom>
          <a:noFill/>
          <a:ln>
            <a:noFill/>
          </a:ln>
        </p:spPr>
      </p:pic>
      <p:pic>
        <p:nvPicPr>
          <p:cNvPr id="147" name="Google Shape;147;p20"/>
          <p:cNvPicPr preferRelativeResize="0"/>
          <p:nvPr/>
        </p:nvPicPr>
        <p:blipFill rotWithShape="1">
          <a:blip r:embed="rId4">
            <a:alphaModFix/>
          </a:blip>
          <a:srcRect t="40645"/>
          <a:stretch/>
        </p:blipFill>
        <p:spPr>
          <a:xfrm>
            <a:off x="0" y="2366650"/>
            <a:ext cx="6091224" cy="2259600"/>
          </a:xfrm>
          <a:prstGeom prst="rect">
            <a:avLst/>
          </a:prstGeom>
          <a:noFill/>
          <a:ln>
            <a:noFill/>
          </a:ln>
        </p:spPr>
      </p:pic>
      <p:pic>
        <p:nvPicPr>
          <p:cNvPr id="148" name="Google Shape;148;p20"/>
          <p:cNvPicPr preferRelativeResize="0"/>
          <p:nvPr/>
        </p:nvPicPr>
        <p:blipFill rotWithShape="1">
          <a:blip r:embed="rId5">
            <a:alphaModFix/>
          </a:blip>
          <a:srcRect t="17390" b="10986"/>
          <a:stretch/>
        </p:blipFill>
        <p:spPr>
          <a:xfrm>
            <a:off x="0" y="4598400"/>
            <a:ext cx="6091225" cy="2259600"/>
          </a:xfrm>
          <a:prstGeom prst="rect">
            <a:avLst/>
          </a:prstGeom>
          <a:noFill/>
          <a:ln>
            <a:noFill/>
          </a:ln>
        </p:spPr>
      </p:pic>
      <p:sp>
        <p:nvSpPr>
          <p:cNvPr id="149" name="Google Shape;149;p20"/>
          <p:cNvSpPr txBox="1">
            <a:spLocks noGrp="1"/>
          </p:cNvSpPr>
          <p:nvPr>
            <p:ph type="sldNum" idx="12"/>
          </p:nvPr>
        </p:nvSpPr>
        <p:spPr>
          <a:xfrm>
            <a:off x="1584200" y="1593200"/>
            <a:ext cx="2927700" cy="3671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fi-FI"/>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3"/>
        <p:cNvGrpSpPr/>
        <p:nvPr/>
      </p:nvGrpSpPr>
      <p:grpSpPr>
        <a:xfrm>
          <a:off x="0" y="0"/>
          <a:ext cx="0" cy="0"/>
          <a:chOff x="0" y="0"/>
          <a:chExt cx="0" cy="0"/>
        </a:xfrm>
      </p:grpSpPr>
      <p:pic>
        <p:nvPicPr>
          <p:cNvPr id="154" name="Google Shape;154;p21" descr="Related image"/>
          <p:cNvPicPr preferRelativeResize="0"/>
          <p:nvPr/>
        </p:nvPicPr>
        <p:blipFill rotWithShape="1">
          <a:blip r:embed="rId3">
            <a:alphaModFix amt="60000"/>
          </a:blip>
          <a:srcRect t="22266" b="8563"/>
          <a:stretch/>
        </p:blipFill>
        <p:spPr>
          <a:xfrm>
            <a:off x="0" y="0"/>
            <a:ext cx="12191999" cy="6857999"/>
          </a:xfrm>
          <a:prstGeom prst="rect">
            <a:avLst/>
          </a:prstGeom>
          <a:noFill/>
          <a:ln>
            <a:noFill/>
          </a:ln>
        </p:spPr>
      </p:pic>
      <p:sp>
        <p:nvSpPr>
          <p:cNvPr id="155" name="Google Shape;155;p21"/>
          <p:cNvSpPr txBox="1">
            <a:spLocks noGrp="1"/>
          </p:cNvSpPr>
          <p:nvPr>
            <p:ph type="ctrTitle"/>
          </p:nvPr>
        </p:nvSpPr>
        <p:spPr>
          <a:xfrm>
            <a:off x="1233600" y="1233600"/>
            <a:ext cx="9724500" cy="4390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fi-FI" sz="2400"/>
              <a:t>OTNÄS CAMPUS OCH TEKNOLOGBYN</a:t>
            </a:r>
            <a:endParaRPr sz="2400"/>
          </a:p>
        </p:txBody>
      </p:sp>
      <p:sp>
        <p:nvSpPr>
          <p:cNvPr id="156" name="Google Shape;156;p21"/>
          <p:cNvSpPr txBox="1">
            <a:spLocks noGrp="1"/>
          </p:cNvSpPr>
          <p:nvPr>
            <p:ph type="subTitle" idx="1"/>
          </p:nvPr>
        </p:nvSpPr>
        <p:spPr>
          <a:xfrm>
            <a:off x="3473150" y="2347225"/>
            <a:ext cx="5239200" cy="2825700"/>
          </a:xfrm>
          <a:prstGeom prst="rect">
            <a:avLst/>
          </a:prstGeom>
        </p:spPr>
        <p:txBody>
          <a:bodyPr spcFirstLastPara="1" wrap="square" lIns="121900" tIns="121900" rIns="121900" bIns="121900" anchor="ctr" anchorCtr="0">
            <a:noAutofit/>
          </a:bodyPr>
          <a:lstStyle/>
          <a:p>
            <a:pPr marL="457200" lvl="0" indent="-381000" algn="ctr" rtl="0">
              <a:spcBef>
                <a:spcPts val="0"/>
              </a:spcBef>
              <a:spcAft>
                <a:spcPts val="0"/>
              </a:spcAft>
              <a:buSzPts val="2400"/>
              <a:buChar char="●"/>
            </a:pPr>
            <a:r>
              <a:rPr lang="fi-FI" sz="2400"/>
              <a:t>Studentrum, kompisbostäder, parbostäder, ettor…</a:t>
            </a:r>
            <a:endParaRPr sz="2400"/>
          </a:p>
          <a:p>
            <a:pPr marL="457200" lvl="0" indent="-381000" algn="ctr" rtl="0">
              <a:spcBef>
                <a:spcPts val="0"/>
              </a:spcBef>
              <a:spcAft>
                <a:spcPts val="0"/>
              </a:spcAft>
              <a:buSzPts val="2400"/>
              <a:buChar char="●"/>
            </a:pPr>
            <a:r>
              <a:rPr lang="fi-FI" sz="2400"/>
              <a:t>Hyra ca. 250-550 e/pers</a:t>
            </a:r>
            <a:endParaRPr sz="2400"/>
          </a:p>
          <a:p>
            <a:pPr marL="457200" lvl="0" indent="-381000" algn="ctr" rtl="0">
              <a:spcBef>
                <a:spcPts val="0"/>
              </a:spcBef>
              <a:spcAft>
                <a:spcPts val="0"/>
              </a:spcAft>
              <a:buSzPts val="2400"/>
              <a:buChar char="●"/>
            </a:pPr>
            <a:r>
              <a:rPr lang="fi-FI" sz="2400"/>
              <a:t>Billig studerandelunch</a:t>
            </a:r>
            <a:endParaRPr sz="2400"/>
          </a:p>
          <a:p>
            <a:pPr marL="457200" lvl="0" indent="-381000" algn="ctr" rtl="0">
              <a:spcBef>
                <a:spcPts val="0"/>
              </a:spcBef>
              <a:spcAft>
                <a:spcPts val="0"/>
              </a:spcAft>
              <a:buSzPts val="2400"/>
              <a:buChar char="●"/>
            </a:pPr>
            <a:r>
              <a:rPr lang="fi-FI" sz="2400"/>
              <a:t>Idrottshall och -plan</a:t>
            </a:r>
            <a:endParaRPr sz="2400"/>
          </a:p>
          <a:p>
            <a:pPr marL="457200" lvl="0" indent="-381000" algn="ctr" rtl="0">
              <a:spcBef>
                <a:spcPts val="0"/>
              </a:spcBef>
              <a:spcAft>
                <a:spcPts val="0"/>
              </a:spcAft>
              <a:buSzPts val="2400"/>
              <a:buChar char="●"/>
            </a:pPr>
            <a:r>
              <a:rPr lang="fi-FI" sz="2400"/>
              <a:t>Köpcentrumet A Bloc</a:t>
            </a:r>
            <a:endParaRPr sz="2400"/>
          </a:p>
        </p:txBody>
      </p:sp>
    </p:spTree>
  </p:cSld>
  <p:clrMapOvr>
    <a:masterClrMapping/>
  </p:clrMapOvr>
</p:sld>
</file>

<file path=ppt/theme/theme1.xml><?xml version="1.0" encoding="utf-8"?>
<a:theme xmlns:a="http://schemas.openxmlformats.org/drawingml/2006/main" name="Gertru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1205</Words>
  <Application>Microsoft Office PowerPoint</Application>
  <PresentationFormat>Laajakuva</PresentationFormat>
  <Paragraphs>143</Paragraphs>
  <Slides>11</Slides>
  <Notes>11</Notes>
  <HiddenSlides>0</HiddenSlides>
  <MMClips>0</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11</vt:i4>
      </vt:variant>
    </vt:vector>
  </HeadingPairs>
  <TitlesOfParts>
    <vt:vector size="21" baseType="lpstr">
      <vt:lpstr>Raleway Medium</vt:lpstr>
      <vt:lpstr>Calibri</vt:lpstr>
      <vt:lpstr>Arial</vt:lpstr>
      <vt:lpstr>Vidaloka</vt:lpstr>
      <vt:lpstr>Playfair Display</vt:lpstr>
      <vt:lpstr>Montserrat Medium</vt:lpstr>
      <vt:lpstr>Montserrat SemiBold</vt:lpstr>
      <vt:lpstr>Montserrat</vt:lpstr>
      <vt:lpstr>Raleway</vt:lpstr>
      <vt:lpstr>Gertrude template</vt:lpstr>
      <vt:lpstr> </vt:lpstr>
      <vt:lpstr>ANTAGNING TILL DIA ÄMNEN</vt:lpstr>
      <vt:lpstr>STUDIERNAS UPPBYGGNAD</vt:lpstr>
      <vt:lpstr>PowerPoint-esitys</vt:lpstr>
      <vt:lpstr>PowerPoint-esitys</vt:lpstr>
      <vt:lpstr>PowerPoint-esitys</vt:lpstr>
      <vt:lpstr>ANSTÄLLNING</vt:lpstr>
      <vt:lpstr>ARBETSUPPGIFTER</vt:lpstr>
      <vt:lpstr> OTNÄS CAMPUS OCH TEKNOLOGBYN</vt:lpstr>
      <vt:lpstr>PowerPoint-esitys</vt:lpstr>
      <vt:lpstr>TACK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Meri Ahokas</dc:creator>
  <cp:lastModifiedBy>Ahokas Meri</cp:lastModifiedBy>
  <cp:revision>1</cp:revision>
  <dcterms:modified xsi:type="dcterms:W3CDTF">2018-10-07T08:55:40Z</dcterms:modified>
</cp:coreProperties>
</file>